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56" r:id="rId2"/>
    <p:sldId id="463" r:id="rId3"/>
    <p:sldId id="393" r:id="rId4"/>
    <p:sldId id="394" r:id="rId5"/>
    <p:sldId id="465" r:id="rId6"/>
    <p:sldId id="397" r:id="rId7"/>
    <p:sldId id="464" r:id="rId8"/>
    <p:sldId id="497" r:id="rId9"/>
    <p:sldId id="398" r:id="rId10"/>
    <p:sldId id="399" r:id="rId11"/>
    <p:sldId id="503" r:id="rId12"/>
    <p:sldId id="400" r:id="rId13"/>
    <p:sldId id="499" r:id="rId14"/>
    <p:sldId id="500" r:id="rId15"/>
    <p:sldId id="501" r:id="rId16"/>
    <p:sldId id="1861" r:id="rId17"/>
    <p:sldId id="502" r:id="rId18"/>
    <p:sldId id="1862" r:id="rId19"/>
    <p:sldId id="1766" r:id="rId20"/>
    <p:sldId id="498" r:id="rId21"/>
    <p:sldId id="504" r:id="rId22"/>
    <p:sldId id="505" r:id="rId23"/>
    <p:sldId id="506" r:id="rId24"/>
    <p:sldId id="470" r:id="rId25"/>
    <p:sldId id="404" r:id="rId26"/>
    <p:sldId id="408" r:id="rId27"/>
    <p:sldId id="507" r:id="rId28"/>
    <p:sldId id="474" r:id="rId29"/>
    <p:sldId id="508" r:id="rId30"/>
    <p:sldId id="471" r:id="rId31"/>
    <p:sldId id="1765" r:id="rId32"/>
    <p:sldId id="1767" r:id="rId33"/>
    <p:sldId id="1768" r:id="rId34"/>
    <p:sldId id="412" r:id="rId35"/>
    <p:sldId id="1863" r:id="rId36"/>
    <p:sldId id="1778" r:id="rId37"/>
    <p:sldId id="1864" r:id="rId38"/>
    <p:sldId id="1865" r:id="rId39"/>
    <p:sldId id="1866" r:id="rId40"/>
    <p:sldId id="1867" r:id="rId41"/>
    <p:sldId id="413" r:id="rId42"/>
    <p:sldId id="1781" r:id="rId43"/>
    <p:sldId id="1780" r:id="rId44"/>
    <p:sldId id="472" r:id="rId45"/>
    <p:sldId id="473" r:id="rId46"/>
    <p:sldId id="1782" r:id="rId47"/>
    <p:sldId id="1783" r:id="rId48"/>
    <p:sldId id="1784" r:id="rId49"/>
    <p:sldId id="1868" r:id="rId50"/>
    <p:sldId id="416" r:id="rId51"/>
    <p:sldId id="420" r:id="rId52"/>
    <p:sldId id="421" r:id="rId53"/>
    <p:sldId id="1770" r:id="rId54"/>
    <p:sldId id="425" r:id="rId55"/>
    <p:sldId id="509" r:id="rId56"/>
    <p:sldId id="415" r:id="rId57"/>
    <p:sldId id="510" r:id="rId58"/>
    <p:sldId id="1785" r:id="rId59"/>
    <p:sldId id="513" r:id="rId60"/>
    <p:sldId id="512" r:id="rId61"/>
    <p:sldId id="1761" r:id="rId62"/>
    <p:sldId id="1786" r:id="rId63"/>
    <p:sldId id="1762" r:id="rId64"/>
    <p:sldId id="1763" r:id="rId65"/>
    <p:sldId id="1764" r:id="rId66"/>
    <p:sldId id="475"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8"/>
    <p:restoredTop sz="96327"/>
  </p:normalViewPr>
  <p:slideViewPr>
    <p:cSldViewPr snapToGrid="0" snapToObjects="1">
      <p:cViewPr varScale="1">
        <p:scale>
          <a:sx n="109" d="100"/>
          <a:sy n="109" d="100"/>
        </p:scale>
        <p:origin x="216"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34951F-DAD1-444E-84D2-7851B11CEA2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CC78CD5-6866-46C4-BADD-2F7D5C5B03F0}">
      <dgm:prSet/>
      <dgm:spPr/>
      <dgm:t>
        <a:bodyPr/>
        <a:lstStyle/>
        <a:p>
          <a:r>
            <a:rPr lang="en-US"/>
            <a:t>Popular embedding method</a:t>
          </a:r>
        </a:p>
      </dgm:t>
    </dgm:pt>
    <dgm:pt modelId="{174187D8-CAB1-4A0D-A889-56FBADFB7BDE}" type="parTrans" cxnId="{BB8A2981-C66B-48C8-B5CC-CE7D23AC27D5}">
      <dgm:prSet/>
      <dgm:spPr/>
      <dgm:t>
        <a:bodyPr/>
        <a:lstStyle/>
        <a:p>
          <a:endParaRPr lang="en-US"/>
        </a:p>
      </dgm:t>
    </dgm:pt>
    <dgm:pt modelId="{53B7396A-9830-4426-B544-F25A7FB2D6A4}" type="sibTrans" cxnId="{BB8A2981-C66B-48C8-B5CC-CE7D23AC27D5}">
      <dgm:prSet/>
      <dgm:spPr/>
      <dgm:t>
        <a:bodyPr/>
        <a:lstStyle/>
        <a:p>
          <a:endParaRPr lang="en-US"/>
        </a:p>
      </dgm:t>
    </dgm:pt>
    <dgm:pt modelId="{7E9CAACF-6365-4339-96C8-ECB35EB7955E}">
      <dgm:prSet/>
      <dgm:spPr/>
      <dgm:t>
        <a:bodyPr/>
        <a:lstStyle/>
        <a:p>
          <a:r>
            <a:rPr lang="en-US"/>
            <a:t>Very fast to train</a:t>
          </a:r>
        </a:p>
      </dgm:t>
    </dgm:pt>
    <dgm:pt modelId="{18928B02-B6A8-4135-B115-931E025882F6}" type="parTrans" cxnId="{E3E72D98-471F-47F6-A292-37495DCC7E9D}">
      <dgm:prSet/>
      <dgm:spPr/>
      <dgm:t>
        <a:bodyPr/>
        <a:lstStyle/>
        <a:p>
          <a:endParaRPr lang="en-US"/>
        </a:p>
      </dgm:t>
    </dgm:pt>
    <dgm:pt modelId="{525D5540-8A51-4069-98CC-B45B38DF999E}" type="sibTrans" cxnId="{E3E72D98-471F-47F6-A292-37495DCC7E9D}">
      <dgm:prSet/>
      <dgm:spPr/>
      <dgm:t>
        <a:bodyPr/>
        <a:lstStyle/>
        <a:p>
          <a:endParaRPr lang="en-US"/>
        </a:p>
      </dgm:t>
    </dgm:pt>
    <dgm:pt modelId="{91694566-520E-42A7-A1E3-8FD0A018443C}">
      <dgm:prSet/>
      <dgm:spPr/>
      <dgm:t>
        <a:bodyPr/>
        <a:lstStyle/>
        <a:p>
          <a:r>
            <a:rPr lang="en-US"/>
            <a:t>Code available on the web</a:t>
          </a:r>
        </a:p>
      </dgm:t>
    </dgm:pt>
    <dgm:pt modelId="{A8D6103B-445C-4A3B-8A04-837980248932}" type="parTrans" cxnId="{E37A2F78-2A6C-44D6-8DDB-9DCD9DC5DDC2}">
      <dgm:prSet/>
      <dgm:spPr/>
      <dgm:t>
        <a:bodyPr/>
        <a:lstStyle/>
        <a:p>
          <a:endParaRPr lang="en-US"/>
        </a:p>
      </dgm:t>
    </dgm:pt>
    <dgm:pt modelId="{AE489850-6D61-4B26-B138-DBA2AC82A409}" type="sibTrans" cxnId="{E37A2F78-2A6C-44D6-8DDB-9DCD9DC5DDC2}">
      <dgm:prSet/>
      <dgm:spPr/>
      <dgm:t>
        <a:bodyPr/>
        <a:lstStyle/>
        <a:p>
          <a:endParaRPr lang="en-US"/>
        </a:p>
      </dgm:t>
    </dgm:pt>
    <dgm:pt modelId="{E39B050C-084E-42E1-97DE-1258CF869733}">
      <dgm:prSet/>
      <dgm:spPr/>
      <dgm:t>
        <a:bodyPr/>
        <a:lstStyle/>
        <a:p>
          <a:r>
            <a:rPr lang="en-US"/>
            <a:t>Idea: </a:t>
          </a:r>
          <a:r>
            <a:rPr lang="en-US" b="1"/>
            <a:t>predict</a:t>
          </a:r>
          <a:r>
            <a:rPr lang="en-US"/>
            <a:t> rather than </a:t>
          </a:r>
          <a:r>
            <a:rPr lang="en-US" b="1"/>
            <a:t>count </a:t>
          </a:r>
          <a:endParaRPr lang="en-US"/>
        </a:p>
      </dgm:t>
    </dgm:pt>
    <dgm:pt modelId="{58488870-07C4-4963-9FD0-F4B93D69567C}" type="parTrans" cxnId="{27ACEEA8-CDC8-4202-B14A-EC4A01553CD1}">
      <dgm:prSet/>
      <dgm:spPr/>
      <dgm:t>
        <a:bodyPr/>
        <a:lstStyle/>
        <a:p>
          <a:endParaRPr lang="en-US"/>
        </a:p>
      </dgm:t>
    </dgm:pt>
    <dgm:pt modelId="{6073587C-003A-4E6E-9027-FCBE20549E62}" type="sibTrans" cxnId="{27ACEEA8-CDC8-4202-B14A-EC4A01553CD1}">
      <dgm:prSet/>
      <dgm:spPr/>
      <dgm:t>
        <a:bodyPr/>
        <a:lstStyle/>
        <a:p>
          <a:endParaRPr lang="en-US"/>
        </a:p>
      </dgm:t>
    </dgm:pt>
    <dgm:pt modelId="{51B313CC-D9D7-1742-A224-A62C4946929A}" type="pres">
      <dgm:prSet presAssocID="{A034951F-DAD1-444E-84D2-7851B11CEA24}" presName="linear" presStyleCnt="0">
        <dgm:presLayoutVars>
          <dgm:animLvl val="lvl"/>
          <dgm:resizeHandles val="exact"/>
        </dgm:presLayoutVars>
      </dgm:prSet>
      <dgm:spPr/>
    </dgm:pt>
    <dgm:pt modelId="{F5A22390-74BE-F841-91C1-2EFF3DB2F3D3}" type="pres">
      <dgm:prSet presAssocID="{6CC78CD5-6866-46C4-BADD-2F7D5C5B03F0}" presName="parentText" presStyleLbl="node1" presStyleIdx="0" presStyleCnt="4">
        <dgm:presLayoutVars>
          <dgm:chMax val="0"/>
          <dgm:bulletEnabled val="1"/>
        </dgm:presLayoutVars>
      </dgm:prSet>
      <dgm:spPr/>
    </dgm:pt>
    <dgm:pt modelId="{C7E162C2-C9FD-1149-991E-C22662D2AC6F}" type="pres">
      <dgm:prSet presAssocID="{53B7396A-9830-4426-B544-F25A7FB2D6A4}" presName="spacer" presStyleCnt="0"/>
      <dgm:spPr/>
    </dgm:pt>
    <dgm:pt modelId="{54DDECA6-76BB-BB48-91E4-42217E200B0A}" type="pres">
      <dgm:prSet presAssocID="{7E9CAACF-6365-4339-96C8-ECB35EB7955E}" presName="parentText" presStyleLbl="node1" presStyleIdx="1" presStyleCnt="4">
        <dgm:presLayoutVars>
          <dgm:chMax val="0"/>
          <dgm:bulletEnabled val="1"/>
        </dgm:presLayoutVars>
      </dgm:prSet>
      <dgm:spPr/>
    </dgm:pt>
    <dgm:pt modelId="{2649F7DF-01D6-1549-A69A-671B409E2217}" type="pres">
      <dgm:prSet presAssocID="{525D5540-8A51-4069-98CC-B45B38DF999E}" presName="spacer" presStyleCnt="0"/>
      <dgm:spPr/>
    </dgm:pt>
    <dgm:pt modelId="{29C068B4-5A28-6547-830C-D71BD5E841F9}" type="pres">
      <dgm:prSet presAssocID="{91694566-520E-42A7-A1E3-8FD0A018443C}" presName="parentText" presStyleLbl="node1" presStyleIdx="2" presStyleCnt="4">
        <dgm:presLayoutVars>
          <dgm:chMax val="0"/>
          <dgm:bulletEnabled val="1"/>
        </dgm:presLayoutVars>
      </dgm:prSet>
      <dgm:spPr/>
    </dgm:pt>
    <dgm:pt modelId="{DC27B58B-2881-374A-9C74-F2C8C1B7803F}" type="pres">
      <dgm:prSet presAssocID="{AE489850-6D61-4B26-B138-DBA2AC82A409}" presName="spacer" presStyleCnt="0"/>
      <dgm:spPr/>
    </dgm:pt>
    <dgm:pt modelId="{69EB678B-82D2-8345-84AF-12839E7857E8}" type="pres">
      <dgm:prSet presAssocID="{E39B050C-084E-42E1-97DE-1258CF869733}" presName="parentText" presStyleLbl="node1" presStyleIdx="3" presStyleCnt="4">
        <dgm:presLayoutVars>
          <dgm:chMax val="0"/>
          <dgm:bulletEnabled val="1"/>
        </dgm:presLayoutVars>
      </dgm:prSet>
      <dgm:spPr/>
    </dgm:pt>
  </dgm:ptLst>
  <dgm:cxnLst>
    <dgm:cxn modelId="{1DB4C216-F155-A34B-9624-8D79BC601185}" type="presOf" srcId="{E39B050C-084E-42E1-97DE-1258CF869733}" destId="{69EB678B-82D2-8345-84AF-12839E7857E8}" srcOrd="0" destOrd="0" presId="urn:microsoft.com/office/officeart/2005/8/layout/vList2"/>
    <dgm:cxn modelId="{E37A2F78-2A6C-44D6-8DDB-9DCD9DC5DDC2}" srcId="{A034951F-DAD1-444E-84D2-7851B11CEA24}" destId="{91694566-520E-42A7-A1E3-8FD0A018443C}" srcOrd="2" destOrd="0" parTransId="{A8D6103B-445C-4A3B-8A04-837980248932}" sibTransId="{AE489850-6D61-4B26-B138-DBA2AC82A409}"/>
    <dgm:cxn modelId="{BB8A2981-C66B-48C8-B5CC-CE7D23AC27D5}" srcId="{A034951F-DAD1-444E-84D2-7851B11CEA24}" destId="{6CC78CD5-6866-46C4-BADD-2F7D5C5B03F0}" srcOrd="0" destOrd="0" parTransId="{174187D8-CAB1-4A0D-A889-56FBADFB7BDE}" sibTransId="{53B7396A-9830-4426-B544-F25A7FB2D6A4}"/>
    <dgm:cxn modelId="{E3E72D98-471F-47F6-A292-37495DCC7E9D}" srcId="{A034951F-DAD1-444E-84D2-7851B11CEA24}" destId="{7E9CAACF-6365-4339-96C8-ECB35EB7955E}" srcOrd="1" destOrd="0" parTransId="{18928B02-B6A8-4135-B115-931E025882F6}" sibTransId="{525D5540-8A51-4069-98CC-B45B38DF999E}"/>
    <dgm:cxn modelId="{897CD099-9C72-4646-9006-D40A11A1E2FF}" type="presOf" srcId="{7E9CAACF-6365-4339-96C8-ECB35EB7955E}" destId="{54DDECA6-76BB-BB48-91E4-42217E200B0A}" srcOrd="0" destOrd="0" presId="urn:microsoft.com/office/officeart/2005/8/layout/vList2"/>
    <dgm:cxn modelId="{27ACEEA8-CDC8-4202-B14A-EC4A01553CD1}" srcId="{A034951F-DAD1-444E-84D2-7851B11CEA24}" destId="{E39B050C-084E-42E1-97DE-1258CF869733}" srcOrd="3" destOrd="0" parTransId="{58488870-07C4-4963-9FD0-F4B93D69567C}" sibTransId="{6073587C-003A-4E6E-9027-FCBE20549E62}"/>
    <dgm:cxn modelId="{E58F2FCD-E5E6-4742-9E43-C719AAF75736}" type="presOf" srcId="{91694566-520E-42A7-A1E3-8FD0A018443C}" destId="{29C068B4-5A28-6547-830C-D71BD5E841F9}" srcOrd="0" destOrd="0" presId="urn:microsoft.com/office/officeart/2005/8/layout/vList2"/>
    <dgm:cxn modelId="{B167A4CF-37F2-1941-BA9D-96D2CE337B2F}" type="presOf" srcId="{A034951F-DAD1-444E-84D2-7851B11CEA24}" destId="{51B313CC-D9D7-1742-A224-A62C4946929A}" srcOrd="0" destOrd="0" presId="urn:microsoft.com/office/officeart/2005/8/layout/vList2"/>
    <dgm:cxn modelId="{E363E3E7-A9CC-0C4E-8911-5CB20B5F007B}" type="presOf" srcId="{6CC78CD5-6866-46C4-BADD-2F7D5C5B03F0}" destId="{F5A22390-74BE-F841-91C1-2EFF3DB2F3D3}" srcOrd="0" destOrd="0" presId="urn:microsoft.com/office/officeart/2005/8/layout/vList2"/>
    <dgm:cxn modelId="{9F093A6E-36A0-1542-94E9-CC906B953E1F}" type="presParOf" srcId="{51B313CC-D9D7-1742-A224-A62C4946929A}" destId="{F5A22390-74BE-F841-91C1-2EFF3DB2F3D3}" srcOrd="0" destOrd="0" presId="urn:microsoft.com/office/officeart/2005/8/layout/vList2"/>
    <dgm:cxn modelId="{2F434592-0612-CF47-926A-6F00A3A4A3BC}" type="presParOf" srcId="{51B313CC-D9D7-1742-A224-A62C4946929A}" destId="{C7E162C2-C9FD-1149-991E-C22662D2AC6F}" srcOrd="1" destOrd="0" presId="urn:microsoft.com/office/officeart/2005/8/layout/vList2"/>
    <dgm:cxn modelId="{515A56DA-03BD-0548-9D4F-5BA568B868BF}" type="presParOf" srcId="{51B313CC-D9D7-1742-A224-A62C4946929A}" destId="{54DDECA6-76BB-BB48-91E4-42217E200B0A}" srcOrd="2" destOrd="0" presId="urn:microsoft.com/office/officeart/2005/8/layout/vList2"/>
    <dgm:cxn modelId="{902F2EFC-2C2E-044E-9326-D7C1CA2727B2}" type="presParOf" srcId="{51B313CC-D9D7-1742-A224-A62C4946929A}" destId="{2649F7DF-01D6-1549-A69A-671B409E2217}" srcOrd="3" destOrd="0" presId="urn:microsoft.com/office/officeart/2005/8/layout/vList2"/>
    <dgm:cxn modelId="{C6FFB9B6-7F52-0F49-A170-29BADD1D545F}" type="presParOf" srcId="{51B313CC-D9D7-1742-A224-A62C4946929A}" destId="{29C068B4-5A28-6547-830C-D71BD5E841F9}" srcOrd="4" destOrd="0" presId="urn:microsoft.com/office/officeart/2005/8/layout/vList2"/>
    <dgm:cxn modelId="{0557C080-C62A-1E46-863F-12A9A7164782}" type="presParOf" srcId="{51B313CC-D9D7-1742-A224-A62C4946929A}" destId="{DC27B58B-2881-374A-9C74-F2C8C1B7803F}" srcOrd="5" destOrd="0" presId="urn:microsoft.com/office/officeart/2005/8/layout/vList2"/>
    <dgm:cxn modelId="{1B649A35-5A6D-7D48-823D-B41722DDD221}" type="presParOf" srcId="{51B313CC-D9D7-1742-A224-A62C4946929A}" destId="{69EB678B-82D2-8345-84AF-12839E7857E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22390-74BE-F841-91C1-2EFF3DB2F3D3}">
      <dsp:nvSpPr>
        <dsp:cNvPr id="0" name=""/>
        <dsp:cNvSpPr/>
      </dsp:nvSpPr>
      <dsp:spPr>
        <a:xfrm>
          <a:off x="0" y="51639"/>
          <a:ext cx="7543800" cy="8494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Popular embedding method</a:t>
          </a:r>
        </a:p>
      </dsp:txBody>
      <dsp:txXfrm>
        <a:off x="41465" y="93104"/>
        <a:ext cx="7460870" cy="766490"/>
      </dsp:txXfrm>
    </dsp:sp>
    <dsp:sp modelId="{54DDECA6-76BB-BB48-91E4-42217E200B0A}">
      <dsp:nvSpPr>
        <dsp:cNvPr id="0" name=""/>
        <dsp:cNvSpPr/>
      </dsp:nvSpPr>
      <dsp:spPr>
        <a:xfrm>
          <a:off x="0" y="996099"/>
          <a:ext cx="7543800" cy="849420"/>
        </a:xfrm>
        <a:prstGeom prst="roundRect">
          <a:avLst/>
        </a:prstGeom>
        <a:solidFill>
          <a:schemeClr val="accent2">
            <a:hueOff val="3122845"/>
            <a:satOff val="-4483"/>
            <a:lumOff val="48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Very fast to train</a:t>
          </a:r>
        </a:p>
      </dsp:txBody>
      <dsp:txXfrm>
        <a:off x="41465" y="1037564"/>
        <a:ext cx="7460870" cy="766490"/>
      </dsp:txXfrm>
    </dsp:sp>
    <dsp:sp modelId="{29C068B4-5A28-6547-830C-D71BD5E841F9}">
      <dsp:nvSpPr>
        <dsp:cNvPr id="0" name=""/>
        <dsp:cNvSpPr/>
      </dsp:nvSpPr>
      <dsp:spPr>
        <a:xfrm>
          <a:off x="0" y="1940560"/>
          <a:ext cx="7543800" cy="849420"/>
        </a:xfrm>
        <a:prstGeom prst="roundRect">
          <a:avLst/>
        </a:prstGeom>
        <a:solidFill>
          <a:schemeClr val="accent2">
            <a:hueOff val="6245690"/>
            <a:satOff val="-8966"/>
            <a:lumOff val="96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Code available on the web</a:t>
          </a:r>
        </a:p>
      </dsp:txBody>
      <dsp:txXfrm>
        <a:off x="41465" y="1982025"/>
        <a:ext cx="7460870" cy="766490"/>
      </dsp:txXfrm>
    </dsp:sp>
    <dsp:sp modelId="{69EB678B-82D2-8345-84AF-12839E7857E8}">
      <dsp:nvSpPr>
        <dsp:cNvPr id="0" name=""/>
        <dsp:cNvSpPr/>
      </dsp:nvSpPr>
      <dsp:spPr>
        <a:xfrm>
          <a:off x="0" y="2885020"/>
          <a:ext cx="7543800" cy="849420"/>
        </a:xfrm>
        <a:prstGeom prst="roundRect">
          <a:avLst/>
        </a:prstGeom>
        <a:solidFill>
          <a:schemeClr val="accent2">
            <a:hueOff val="9368535"/>
            <a:satOff val="-13449"/>
            <a:lumOff val="145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Idea: </a:t>
          </a:r>
          <a:r>
            <a:rPr lang="en-US" sz="3300" b="1" kern="1200"/>
            <a:t>predict</a:t>
          </a:r>
          <a:r>
            <a:rPr lang="en-US" sz="3300" kern="1200"/>
            <a:t> rather than </a:t>
          </a:r>
          <a:r>
            <a:rPr lang="en-US" sz="3300" b="1" kern="1200"/>
            <a:t>count </a:t>
          </a:r>
          <a:endParaRPr lang="en-US" sz="3300" kern="1200"/>
        </a:p>
      </dsp:txBody>
      <dsp:txXfrm>
        <a:off x="41465" y="2926485"/>
        <a:ext cx="7460870" cy="7664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229076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 the probability for one word, but we need to take account of the multiple context words in the window. Skip-gram makes the strong but very useful simplifying assumption that all context words are independent, allowing us to just multiply their probabilities.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target word with each context word. We could thus compute this probability if only we had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target and context word in the vocabulary.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2268494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 the probability for one word, but we need to take account of the multiple context words in the window. Skip-gram makes the strong but very useful simplifying assumption that all context words are independent, allowing us to just multiply their probabilities.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target word with each context word. We could thus compute this probability if only we had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target and context word in the vocabulary.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777923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OK, so now</a:t>
            </a:r>
            <a:r>
              <a:rPr lang="en-US" baseline="0" dirty="0"/>
              <a:t> we have a way of computing the probability of p(+ | t, c), he probability that c </a:t>
            </a:r>
            <a:r>
              <a:rPr lang="en-US" sz="1200" kern="1200" dirty="0">
                <a:solidFill>
                  <a:schemeClr val="tx1"/>
                </a:solidFill>
                <a:effectLst/>
                <a:latin typeface="+mn-lt"/>
                <a:ea typeface="+mn-ea"/>
                <a:cs typeface="+mn-cs"/>
              </a:rPr>
              <a:t>is a real context word for t.  BUT,</a:t>
            </a:r>
            <a:r>
              <a:rPr lang="en-US" sz="1200" kern="1200" baseline="0" dirty="0">
                <a:solidFill>
                  <a:schemeClr val="tx1"/>
                </a:solidFill>
                <a:effectLst/>
                <a:latin typeface="+mn-lt"/>
                <a:ea typeface="+mn-ea"/>
                <a:cs typeface="+mn-cs"/>
              </a:rPr>
              <a:t> we need </a:t>
            </a:r>
            <a:r>
              <a:rPr lang="en-US" sz="1200" kern="1200" baseline="0" dirty="0" err="1">
                <a:solidFill>
                  <a:schemeClr val="tx1"/>
                </a:solidFill>
                <a:effectLst/>
                <a:latin typeface="+mn-lt"/>
                <a:ea typeface="+mn-ea"/>
                <a:cs typeface="+mn-cs"/>
              </a:rPr>
              <a:t>embeddings</a:t>
            </a:r>
            <a:r>
              <a:rPr lang="en-US" sz="1200" kern="1200" baseline="0" dirty="0">
                <a:solidFill>
                  <a:schemeClr val="tx1"/>
                </a:solidFill>
                <a:effectLst/>
                <a:latin typeface="+mn-lt"/>
                <a:ea typeface="+mn-ea"/>
                <a:cs typeface="+mn-cs"/>
              </a:rPr>
              <a:t> for t and c to do it.</a:t>
            </a:r>
            <a:endParaRPr lang="mr-IN"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395406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k = 2, so we are picking twice</a:t>
            </a:r>
            <a:r>
              <a:rPr lang="en-US" baseline="0" dirty="0"/>
              <a:t> as many negative training examples as positive ones.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754602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noise words are chosen according to their weighted unigram frequency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α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where α is a weight. If we were sampling according to unweighted </a:t>
            </a:r>
            <a:r>
              <a:rPr lang="en-US" sz="1200" kern="1200" dirty="0" err="1">
                <a:solidFill>
                  <a:schemeClr val="tx1"/>
                </a:solidFill>
                <a:effectLst/>
                <a:latin typeface="+mn-lt"/>
                <a:ea typeface="+mn-ea"/>
                <a:cs typeface="+mn-cs"/>
              </a:rPr>
              <a:t>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quency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it would mean that with unigram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we would choose the word </a:t>
            </a:r>
            <a:r>
              <a:rPr lang="en-US" sz="1200" i="1" kern="1200" dirty="0">
                <a:solidFill>
                  <a:schemeClr val="tx1"/>
                </a:solidFill>
                <a:effectLst/>
                <a:latin typeface="+mn-lt"/>
                <a:ea typeface="+mn-ea"/>
                <a:cs typeface="+mn-cs"/>
              </a:rPr>
              <a:t>the </a:t>
            </a:r>
            <a:r>
              <a:rPr lang="en-US" sz="1200" kern="1200" dirty="0">
                <a:solidFill>
                  <a:schemeClr val="tx1"/>
                </a:solidFill>
                <a:effectLst/>
                <a:latin typeface="+mn-lt"/>
                <a:ea typeface="+mn-ea"/>
                <a:cs typeface="+mn-cs"/>
              </a:rPr>
              <a:t>as a noise word, with unigram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we would </a:t>
            </a:r>
            <a:endParaRPr lang="en-US" dirty="0"/>
          </a:p>
          <a:p>
            <a:r>
              <a:rPr lang="en-US" sz="1200" kern="1200" dirty="0">
                <a:solidFill>
                  <a:schemeClr val="tx1"/>
                </a:solidFill>
                <a:effectLst/>
                <a:latin typeface="+mn-lt"/>
                <a:ea typeface="+mn-ea"/>
                <a:cs typeface="+mn-cs"/>
              </a:rPr>
              <a:t>choose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and so on. But in practice it is common to set α = .75, i.e. use the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weighting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^.75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2467439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3037432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set of positive and negative training instances, and an initial set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the goal of the learning algorithm is to adjust those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such that we </a:t>
            </a:r>
            <a:endParaRPr lang="en-US" dirty="0"/>
          </a:p>
          <a:p>
            <a:r>
              <a:rPr lang="en-US" sz="1200" kern="1200" dirty="0">
                <a:solidFill>
                  <a:schemeClr val="tx1"/>
                </a:solidFill>
                <a:effectLst/>
                <a:latin typeface="+mn-lt"/>
                <a:ea typeface="+mn-ea"/>
                <a:cs typeface="+mn-cs"/>
              </a:rPr>
              <a:t>• Maximize the similarity of the target word, context word pairs (</a:t>
            </a:r>
            <a:r>
              <a:rPr lang="en-US" sz="1200" kern="1200" dirty="0" err="1">
                <a:solidFill>
                  <a:schemeClr val="tx1"/>
                </a:solidFill>
                <a:effectLst/>
                <a:latin typeface="+mn-lt"/>
                <a:ea typeface="+mn-ea"/>
                <a:cs typeface="+mn-cs"/>
              </a:rPr>
              <a:t>t,c</a:t>
            </a:r>
            <a:r>
              <a:rPr lang="en-US" sz="1200" kern="1200" dirty="0">
                <a:solidFill>
                  <a:schemeClr val="tx1"/>
                </a:solidFill>
                <a:effectLst/>
                <a:latin typeface="+mn-lt"/>
                <a:ea typeface="+mn-ea"/>
                <a:cs typeface="+mn-cs"/>
              </a:rPr>
              <a:t>) drawn from the positive examples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Minimize the similarity of the (</a:t>
            </a:r>
            <a:r>
              <a:rPr lang="en-US" sz="1200" kern="1200" dirty="0" err="1">
                <a:solidFill>
                  <a:schemeClr val="tx1"/>
                </a:solidFill>
                <a:effectLst/>
                <a:latin typeface="+mn-lt"/>
                <a:ea typeface="+mn-ea"/>
                <a:cs typeface="+mn-cs"/>
              </a:rPr>
              <a:t>t,c</a:t>
            </a:r>
            <a:r>
              <a:rPr lang="en-US" sz="1200" kern="1200" dirty="0">
                <a:solidFill>
                  <a:schemeClr val="tx1"/>
                </a:solidFill>
                <a:effectLst/>
                <a:latin typeface="+mn-lt"/>
                <a:ea typeface="+mn-ea"/>
                <a:cs typeface="+mn-cs"/>
              </a:rPr>
              <a:t>) pairs drawn from the negative examples.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646412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want to maximize the dot product of the word with the actual context words, and minimize the dot products of the word with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sampled non-neighbor words.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then use stochastic gradient descent to train to this objective, iteratively modifying the parameters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each context word or noise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in the vocabulary) to maximize the objective.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3994526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skip-gram model tries to shift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so the target embedding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(have a lower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words that don’t occur nearby (here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skip-gram model thus actually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These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stored in two matrices, the </a:t>
            </a:r>
            <a:r>
              <a:rPr lang="en-US" sz="1200" b="0" kern="1200" dirty="0">
                <a:solidFill>
                  <a:schemeClr val="tx1"/>
                </a:solidFill>
                <a:effectLst/>
                <a:latin typeface="+mn-lt"/>
                <a:ea typeface="+mn-ea"/>
                <a:cs typeface="+mn-cs"/>
              </a:rPr>
              <a:t>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So each row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1 ×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vector embedding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vocabulary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column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context matrix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1 vector embedding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This figure shows an intuition of the learning task for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encoded in these two matrices.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1226356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algorithm starts with randomly initialized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matrices, and then walks through the training corpus using gradient descent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so as to maximize the objective in Eq. 6.34. Thus the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function as the parameters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that logistic regression is tuning. </a:t>
            </a:r>
            <a:endParaRPr lang="en-US" dirty="0"/>
          </a:p>
          <a:p>
            <a:endParaRPr lang="en-US" dirty="0"/>
          </a:p>
          <a:p>
            <a:r>
              <a:rPr lang="en-US" sz="1200" kern="1200" dirty="0">
                <a:solidFill>
                  <a:schemeClr val="tx1"/>
                </a:solidFill>
                <a:effectLst/>
                <a:latin typeface="+mn-lt"/>
                <a:ea typeface="+mn-ea"/>
                <a:cs typeface="+mn-cs"/>
              </a:rPr>
              <a:t>Once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learned, we’ll have two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 We can choose to throw away the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matrix and just keep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in which case each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will be represented by the vector </a:t>
            </a:r>
            <a:r>
              <a:rPr lang="en-US" sz="1200" i="1" kern="1200" dirty="0" err="1">
                <a:solidFill>
                  <a:schemeClr val="tx1"/>
                </a:solidFill>
                <a:effectLst/>
                <a:latin typeface="+mn-lt"/>
                <a:ea typeface="+mn-ea"/>
                <a:cs typeface="+mn-cs"/>
              </a:rPr>
              <a:t>ti</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Alternatively we can add the two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together, using the summed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as the new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-dimensional embedding, or we can concatenate them into an embedding of dimensionality 2</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2331776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word2vec is that instead of counting how often each word w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curs near, say,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we’ll instead train a classifier on a binary prediction task: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 don’t actually care about this prediction task; instead we’ll take the learned classifier </a:t>
            </a:r>
            <a:r>
              <a:rPr lang="en-US" sz="1200" i="1" kern="1200" dirty="0">
                <a:solidFill>
                  <a:schemeClr val="tx1"/>
                </a:solidFill>
                <a:effectLst/>
                <a:latin typeface="+mn-lt"/>
                <a:ea typeface="+mn-ea"/>
                <a:cs typeface="+mn-cs"/>
              </a:rPr>
              <a:t>weights </a:t>
            </a:r>
            <a:r>
              <a:rPr lang="en-US" sz="1200" kern="1200" dirty="0">
                <a:solidFill>
                  <a:schemeClr val="tx1"/>
                </a:solidFill>
                <a:effectLst/>
                <a:latin typeface="+mn-lt"/>
                <a:ea typeface="+mn-ea"/>
                <a:cs typeface="+mn-cs"/>
              </a:rPr>
              <a:t>as the word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2481288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is covered</a:t>
            </a:r>
            <a:r>
              <a:rPr lang="en-US" baseline="0" dirty="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712417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4123063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3680734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966914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80256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relational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4232007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means that solving analogy questions with vector arithmetic is mathematically equivalent to seeking a word (b∗) which is similar to b and a∗ but is different from a. Relational similarity is thus expressed as a sum of </a:t>
            </a:r>
            <a:r>
              <a:rPr lang="en-US" sz="1200" i="1" dirty="0"/>
              <a:t>attributional</a:t>
            </a:r>
            <a:r>
              <a:rPr lang="en-US" sz="1200" dirty="0"/>
              <a:t> similarities. </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attributional similarities </a:t>
            </a:r>
            <a:r>
              <a:rPr lang="en-US" sz="1200" kern="1200" dirty="0">
                <a:solidFill>
                  <a:schemeClr val="tx1"/>
                </a:solidFill>
                <a:effectLst/>
                <a:latin typeface="+mn-lt"/>
                <a:ea typeface="+mn-ea"/>
                <a:cs typeface="+mn-cs"/>
              </a:rPr>
              <a:t>between vocabulary items</a:t>
            </a:r>
            <a:r>
              <a:rPr lang="en-US" sz="1200" kern="1200" baseline="0" dirty="0">
                <a:solidFill>
                  <a:schemeClr val="tx1"/>
                </a:solidFill>
                <a:effectLst/>
                <a:latin typeface="+mn-lt"/>
                <a:ea typeface="+mn-ea"/>
                <a:cs typeface="+mn-cs"/>
              </a:rPr>
              <a:t> means that </a:t>
            </a:r>
            <a:r>
              <a:rPr lang="en-US" sz="1200" kern="1200" dirty="0">
                <a:solidFill>
                  <a:schemeClr val="tx1"/>
                </a:solidFill>
                <a:effectLst/>
                <a:latin typeface="+mn-lt"/>
                <a:ea typeface="+mn-ea"/>
                <a:cs typeface="+mn-cs"/>
              </a:rPr>
              <a:t>words that appear in similar contexts will be close to each other in the projected space </a:t>
            </a:r>
          </a:p>
          <a:p>
            <a:endParaRPr lang="en-US" sz="120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7756721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Levy and Goldberg </a:t>
            </a:r>
            <a:r>
              <a:rPr lang="en-US" sz="1200" kern="1200" dirty="0">
                <a:solidFill>
                  <a:schemeClr val="tx1"/>
                </a:solidFill>
                <a:effectLst/>
                <a:latin typeface="+mn-lt"/>
                <a:ea typeface="+mn-ea"/>
                <a:cs typeface="+mn-cs"/>
              </a:rPr>
              <a:t>refer to this method as PAIRDIRECTION.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study, we show that similarly to the neural embedding space, the explicit vector space also encodes a vast amount of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which can be recovered in a similar fashion, suggesting the explicit vector space representation as a competitive baseline for further work on </a:t>
            </a:r>
            <a:r>
              <a:rPr lang="en-US" sz="1200" kern="1200" dirty="0" err="1">
                <a:solidFill>
                  <a:schemeClr val="tx1"/>
                </a:solidFill>
                <a:effectLst/>
                <a:latin typeface="+mn-lt"/>
                <a:ea typeface="+mn-ea"/>
                <a:cs typeface="+mn-cs"/>
              </a:rPr>
              <a:t>neu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2543536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Relational properties of the vector space, shown by projecting vectors onto two dimensions. (a) ’king’ - ’man’ + ’woman’ is close to ’queen’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4238646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Relational properties of the vector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offsets seem to capture comparative and superlative morphology (Pennington et al., 2014).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1257331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idea was first proposed in the task of neural language modeling, when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et al. (2003) and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a:t>
            </a:r>
            <a:endParaRPr lang="en-US" dirty="0"/>
          </a:p>
          <a:p>
            <a:r>
              <a:rPr lang="en-US" sz="1200" kern="1200" dirty="0">
                <a:solidFill>
                  <a:schemeClr val="tx1"/>
                </a:solidFill>
                <a:effectLst/>
                <a:latin typeface="+mn-lt"/>
                <a:ea typeface="+mn-ea"/>
                <a:cs typeface="+mn-cs"/>
              </a:rPr>
              <a:t>We’ll see how to do neural networks in the next chapter, but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The intuition of skip-gram is: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1214059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δ</a:t>
            </a:r>
            <a:r>
              <a:rPr lang="en-US" sz="1200" kern="1200" dirty="0">
                <a:solidFill>
                  <a:schemeClr val="tx1"/>
                </a:solidFill>
                <a:effectLst/>
                <a:latin typeface="+mn-lt"/>
                <a:ea typeface="+mn-ea"/>
                <a:cs typeface="+mn-cs"/>
              </a:rPr>
              <a:t> is used as a discounting coefficient and prevents too many phrases consisting of very </a:t>
            </a:r>
            <a:r>
              <a:rPr lang="en-US" sz="1200" kern="1200" dirty="0" err="1">
                <a:solidFill>
                  <a:schemeClr val="tx1"/>
                </a:solidFill>
                <a:effectLst/>
                <a:latin typeface="+mn-lt"/>
                <a:ea typeface="+mn-ea"/>
                <a:cs typeface="+mn-cs"/>
              </a:rPr>
              <a:t>infre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quent</a:t>
            </a:r>
            <a:r>
              <a:rPr lang="en-US" sz="1200" kern="1200" dirty="0">
                <a:solidFill>
                  <a:schemeClr val="tx1"/>
                </a:solidFill>
                <a:effectLst/>
                <a:latin typeface="+mn-lt"/>
                <a:ea typeface="+mn-ea"/>
                <a:cs typeface="+mn-cs"/>
              </a:rPr>
              <a:t> words to be formed. The bigrams with score above the chosen threshold are then used as phrases. Typically, we run 2-4 passes over the training data with decreasing threshold value, allow-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longer phrases that consists of several words to be formed.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33135273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a:t>
            </a:r>
            <a:r>
              <a:rPr lang="mr-IN" dirty="0"/>
              <a:t>–</a:t>
            </a:r>
            <a:r>
              <a:rPr lang="en-US" dirty="0"/>
              <a:t> try some out in Magnitude</a:t>
            </a:r>
          </a:p>
        </p:txBody>
      </p:sp>
      <p:sp>
        <p:nvSpPr>
          <p:cNvPr id="4" name="Slide Number Placeholder 3"/>
          <p:cNvSpPr>
            <a:spLocks noGrp="1"/>
          </p:cNvSpPr>
          <p:nvPr>
            <p:ph type="sldNum" sz="quarter" idx="10"/>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3683569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Embeddings</a:t>
            </a:r>
            <a:r>
              <a:rPr lang="en-US" sz="1200" b="0" kern="1200" dirty="0">
                <a:solidFill>
                  <a:schemeClr val="tx1"/>
                </a:solidFill>
                <a:effectLst/>
                <a:latin typeface="+mn-lt"/>
                <a:ea typeface="+mn-ea"/>
                <a:cs typeface="+mn-cs"/>
              </a:rPr>
              <a:t> and Historical Semantics: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also be a useful tool for studying how meaning changes over time, by computing multiple embedding spaces, each from texts written in a particular time period. For example Fig. 6.15 shows a visualization of changes in meaning in English words over the last two centuries, computed by building separate embedding spaces for each decade from historical corpora like Google N-grams (Lin et al., 2012) and the Corpus of </a:t>
            </a:r>
            <a:r>
              <a:rPr lang="en-US" sz="1200" kern="1200" dirty="0" err="1">
                <a:solidFill>
                  <a:schemeClr val="tx1"/>
                </a:solidFill>
                <a:effectLst/>
                <a:latin typeface="+mn-lt"/>
                <a:ea typeface="+mn-ea"/>
                <a:cs typeface="+mn-cs"/>
              </a:rPr>
              <a:t>Histori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cal</a:t>
            </a:r>
            <a:r>
              <a:rPr lang="en-US" sz="1200" kern="1200" dirty="0">
                <a:solidFill>
                  <a:schemeClr val="tx1"/>
                </a:solidFill>
                <a:effectLst/>
                <a:latin typeface="+mn-lt"/>
                <a:ea typeface="+mn-ea"/>
                <a:cs typeface="+mn-cs"/>
              </a:rPr>
              <a:t> American English (Davies, 2012).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1488006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di·a·chron·ic</a:t>
            </a:r>
            <a:r>
              <a:rPr lang="en-US" sz="1200" b="0" i="0" u="none" strike="noStrike" kern="1200" dirty="0">
                <a:solidFill>
                  <a:schemeClr val="tx1"/>
                </a:solidFill>
                <a:effectLst/>
                <a:latin typeface="+mn-lt"/>
                <a:ea typeface="+mn-ea"/>
                <a:cs typeface="+mn-cs"/>
              </a:rPr>
              <a:t> | ˌ</a:t>
            </a:r>
            <a:r>
              <a:rPr lang="en-US" sz="1200" b="0" i="0" u="none" strike="noStrike" kern="1200" dirty="0" err="1">
                <a:solidFill>
                  <a:schemeClr val="tx1"/>
                </a:solidFill>
                <a:effectLst/>
                <a:latin typeface="+mn-lt"/>
                <a:ea typeface="+mn-ea"/>
                <a:cs typeface="+mn-cs"/>
              </a:rPr>
              <a:t>dīəˈkränik</a:t>
            </a:r>
            <a:r>
              <a:rPr lang="en-US" sz="1200" b="0" i="0" u="none" strike="noStrike" kern="1200" dirty="0">
                <a:solidFill>
                  <a:schemeClr val="tx1"/>
                </a:solidFill>
                <a:effectLst/>
                <a:latin typeface="+mn-lt"/>
                <a:ea typeface="+mn-ea"/>
                <a:cs typeface="+mn-cs"/>
              </a:rPr>
              <a:t> | </a:t>
            </a:r>
          </a:p>
          <a:p>
            <a:r>
              <a:rPr lang="en-US" sz="1200" b="0" i="0" u="none" strike="noStrike" kern="1200" dirty="0">
                <a:solidFill>
                  <a:schemeClr val="tx1"/>
                </a:solidFill>
                <a:effectLst/>
                <a:latin typeface="+mn-lt"/>
                <a:ea typeface="+mn-ea"/>
                <a:cs typeface="+mn-cs"/>
              </a:rPr>
              <a:t>adjective</a:t>
            </a:r>
          </a:p>
          <a:p>
            <a:r>
              <a:rPr lang="en-US" sz="1200" b="0" i="0" u="none" strike="noStrike" kern="1200" dirty="0">
                <a:solidFill>
                  <a:schemeClr val="tx1"/>
                </a:solidFill>
                <a:effectLst/>
                <a:latin typeface="+mn-lt"/>
                <a:ea typeface="+mn-ea"/>
                <a:cs typeface="+mn-cs"/>
              </a:rPr>
              <a:t>concerned with the way in which something, especially language, has developed and evolved through time. </a:t>
            </a:r>
            <a:r>
              <a:rPr lang="en-US" sz="1200" b="0" i="1" u="none" strike="noStrike" kern="1200" dirty="0">
                <a:solidFill>
                  <a:schemeClr val="tx1"/>
                </a:solidFill>
                <a:effectLst/>
                <a:latin typeface="+mn-lt"/>
                <a:ea typeface="+mn-ea"/>
                <a:cs typeface="+mn-cs"/>
              </a:rPr>
              <a:t>linguistic change is the diachronic aspect of linguistic variation</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29527716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 The 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2819493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a:t>
            </a:r>
            <a:r>
              <a:rPr lang="en-US" sz="1200" kern="1200">
                <a:solidFill>
                  <a:schemeClr val="tx1"/>
                </a:solidFill>
                <a:effectLst/>
                <a:latin typeface="+mn-lt"/>
                <a:ea typeface="+mn-ea"/>
                <a:cs typeface="+mn-cs"/>
              </a:rPr>
              <a:t>. The </a:t>
            </a:r>
            <a:r>
              <a:rPr lang="en-US" sz="1200" kern="1200" dirty="0">
                <a:solidFill>
                  <a:schemeClr val="tx1"/>
                </a:solidFill>
                <a:effectLst/>
                <a:latin typeface="+mn-lt"/>
                <a:ea typeface="+mn-ea"/>
                <a:cs typeface="+mn-cs"/>
              </a:rPr>
              <a:t>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39313674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113013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addition to their ability to learn word meaning from 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alas, also </a:t>
            </a:r>
            <a:endParaRPr lang="en-US" dirty="0"/>
          </a:p>
          <a:p>
            <a:r>
              <a:rPr lang="en-US" sz="1200" kern="1200" dirty="0">
                <a:solidFill>
                  <a:schemeClr val="tx1"/>
                </a:solidFill>
                <a:effectLst/>
                <a:latin typeface="+mn-lt"/>
                <a:ea typeface="+mn-ea"/>
                <a:cs typeface="+mn-cs"/>
              </a:rPr>
              <a:t>indicating surprise disbelief à </a:t>
            </a:r>
            <a:endParaRPr lang="en-US" dirty="0"/>
          </a:p>
          <a:p>
            <a:r>
              <a:rPr lang="en-US" sz="1200" kern="1200" dirty="0">
                <a:solidFill>
                  <a:schemeClr val="tx1"/>
                </a:solidFill>
                <a:effectLst/>
                <a:latin typeface="+mn-lt"/>
                <a:ea typeface="+mn-ea"/>
                <a:cs typeface="+mn-cs"/>
              </a:rPr>
              <a:t>reproduce the implicit biases and stereotypes that were latent in the text. Recall that </a:t>
            </a:r>
            <a:endParaRPr lang="en-US" dirty="0"/>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model analogical relations; ‘queen’ as the closest word to ’king’ - ’man’ </a:t>
            </a:r>
            <a:endParaRPr lang="en-US" dirty="0"/>
          </a:p>
          <a:p>
            <a:r>
              <a:rPr lang="en-US" sz="1200" kern="1200" dirty="0">
                <a:solidFill>
                  <a:schemeClr val="tx1"/>
                </a:solidFill>
                <a:effectLst/>
                <a:latin typeface="+mn-lt"/>
                <a:ea typeface="+mn-ea"/>
                <a:cs typeface="+mn-cs"/>
              </a:rPr>
              <a:t>+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embedding analogies 5à2à2 Computational linguistic studies </a:t>
            </a:r>
            <a:endParaRPr lang="en-US" dirty="0"/>
          </a:p>
          <a:p>
            <a:r>
              <a:rPr lang="en-US" sz="1200" kern="1200" dirty="0">
                <a:solidFill>
                  <a:schemeClr val="tx1"/>
                </a:solidFill>
                <a:effectLst/>
                <a:latin typeface="+mn-lt"/>
                <a:ea typeface="+mn-ea"/>
                <a:cs typeface="+mn-cs"/>
              </a:rPr>
              <a:t>also exhibit gender stereotypes.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2959165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a:t>
            </a:r>
            <a:r>
              <a:rPr lang="en-US" sz="1200" kern="1200" dirty="0" err="1">
                <a:solidFill>
                  <a:schemeClr val="tx1"/>
                </a:solidFill>
                <a:effectLst/>
                <a:latin typeface="+mn-lt"/>
                <a:ea typeface="+mn-ea"/>
                <a:cs typeface="+mn-cs"/>
              </a:rPr>
              <a:t>Bolukbasi</a:t>
            </a:r>
            <a:r>
              <a:rPr lang="en-US" sz="1200" kern="1200" dirty="0">
                <a:solidFill>
                  <a:schemeClr val="tx1"/>
                </a:solidFill>
                <a:effectLst/>
                <a:latin typeface="+mn-lt"/>
                <a:ea typeface="+mn-ea"/>
                <a:cs typeface="+mn-cs"/>
              </a:rPr>
              <a:t> et al. (2016) find that the closest occupation to ‘man’ - ‘computer programmer’ + ‘woman’ in word2vec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There are also a number of recent works analyzing semantic change using computational </a:t>
            </a:r>
            <a:endParaRPr lang="en-US" dirty="0"/>
          </a:p>
          <a:p>
            <a:r>
              <a:rPr lang="en-US" sz="1200" kern="1200" dirty="0">
                <a:solidFill>
                  <a:schemeClr val="tx1"/>
                </a:solidFill>
                <a:effectLst/>
                <a:latin typeface="+mn-lt"/>
                <a:ea typeface="+mn-ea"/>
                <a:cs typeface="+mn-cs"/>
              </a:rPr>
              <a:t>beddings trained on news text is ‘homemaker’, and that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similarly </a:t>
            </a:r>
            <a:endParaRPr lang="en-US" dirty="0"/>
          </a:p>
          <a:p>
            <a:r>
              <a:rPr lang="en-US" sz="1200" kern="1200" dirty="0" err="1">
                <a:solidFill>
                  <a:schemeClr val="tx1"/>
                </a:solidFill>
                <a:effectLst/>
                <a:latin typeface="+mn-lt"/>
                <a:ea typeface="+mn-ea"/>
                <a:cs typeface="+mn-cs"/>
              </a:rPr>
              <a:t>methodsa</a:t>
            </a:r>
            <a:r>
              <a:rPr lang="en-US" sz="1200" kern="1200" dirty="0">
                <a:solidFill>
                  <a:schemeClr val="tx1"/>
                </a:solidFill>
                <a:effectLst/>
                <a:latin typeface="+mn-lt"/>
                <a:ea typeface="+mn-ea"/>
                <a:cs typeface="+mn-cs"/>
              </a:rPr>
              <a:t>̀ 2àà use latent semantic analysis to analyze how word meanings broaden </a:t>
            </a:r>
            <a:endParaRPr lang="en-US" dirty="0"/>
          </a:p>
          <a:p>
            <a:r>
              <a:rPr lang="en-US" sz="1200" kern="1200" dirty="0">
                <a:solidFill>
                  <a:schemeClr val="tx1"/>
                </a:solidFill>
                <a:effectLst/>
                <a:latin typeface="+mn-lt"/>
                <a:ea typeface="+mn-ea"/>
                <a:cs typeface="+mn-cs"/>
              </a:rPr>
              <a:t>suggest the analogy ‘father’ is to ‘doctor’ as ‘mother’ is to ‘nurse’. Algorithms that </a:t>
            </a:r>
            <a:endParaRPr lang="en-US" dirty="0"/>
          </a:p>
          <a:p>
            <a:r>
              <a:rPr lang="en-US" sz="1200" kern="1200" dirty="0">
                <a:solidFill>
                  <a:schemeClr val="tx1"/>
                </a:solidFill>
                <a:effectLst/>
                <a:latin typeface="+mn-lt"/>
                <a:ea typeface="+mn-ea"/>
                <a:cs typeface="+mn-cs"/>
              </a:rPr>
              <a:t>and narrow over </a:t>
            </a:r>
            <a:r>
              <a:rPr lang="en-US" sz="1200" kern="1200" dirty="0" err="1">
                <a:solidFill>
                  <a:schemeClr val="tx1"/>
                </a:solidFill>
                <a:effectLst/>
                <a:latin typeface="+mn-lt"/>
                <a:ea typeface="+mn-ea"/>
                <a:cs typeface="+mn-cs"/>
              </a:rPr>
              <a:t>timea</a:t>
            </a:r>
            <a:r>
              <a:rPr lang="en-US" sz="1200" kern="1200" dirty="0">
                <a:solidFill>
                  <a:schemeClr val="tx1"/>
                </a:solidFill>
                <a:effectLst/>
                <a:latin typeface="+mn-lt"/>
                <a:ea typeface="+mn-ea"/>
                <a:cs typeface="+mn-cs"/>
              </a:rPr>
              <a:t>̀ 3 use raw co-occurrence vectors to perform a number of </a:t>
            </a:r>
            <a:endParaRPr lang="en-US" dirty="0"/>
          </a:p>
          <a:p>
            <a:r>
              <a:rPr lang="en-US" sz="1200" kern="1200" dirty="0">
                <a:solidFill>
                  <a:schemeClr val="tx1"/>
                </a:solidFill>
                <a:effectLst/>
                <a:latin typeface="+mn-lt"/>
                <a:ea typeface="+mn-ea"/>
                <a:cs typeface="+mn-cs"/>
              </a:rPr>
              <a:t>used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as part of an algorithm to search for potential programmers or </a:t>
            </a:r>
            <a:endParaRPr lang="en-US" dirty="0"/>
          </a:p>
          <a:p>
            <a:r>
              <a:rPr lang="en-US" sz="1200" kern="1200" dirty="0">
                <a:solidFill>
                  <a:schemeClr val="tx1"/>
                </a:solidFill>
                <a:effectLst/>
                <a:latin typeface="+mn-lt"/>
                <a:ea typeface="+mn-ea"/>
                <a:cs typeface="+mn-cs"/>
              </a:rPr>
              <a:t>historical case-studies on semantic change, and 252 perform a similar set of small- </a:t>
            </a:r>
            <a:endParaRPr lang="en-US" dirty="0"/>
          </a:p>
          <a:p>
            <a:r>
              <a:rPr lang="en-US" sz="1200" kern="1200" dirty="0">
                <a:solidFill>
                  <a:schemeClr val="tx1"/>
                </a:solidFill>
                <a:effectLst/>
                <a:latin typeface="+mn-lt"/>
                <a:ea typeface="+mn-ea"/>
                <a:cs typeface="+mn-cs"/>
              </a:rPr>
              <a:t>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31681349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3887859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revolutionary intuition here is that we can just use running text as implicitly supervised training data for such a classifier; a word </a:t>
            </a:r>
            <a:r>
              <a:rPr lang="en-US" sz="1200" i="1" kern="1200" dirty="0">
                <a:solidFill>
                  <a:schemeClr val="tx1"/>
                </a:solidFill>
                <a:effectLst/>
                <a:latin typeface="+mn-lt"/>
                <a:ea typeface="+mn-ea"/>
                <a:cs typeface="+mn-cs"/>
              </a:rPr>
              <a:t>s </a:t>
            </a:r>
            <a:r>
              <a:rPr lang="en-US" sz="1200" kern="1200" dirty="0">
                <a:solidFill>
                  <a:schemeClr val="tx1"/>
                </a:solidFill>
                <a:effectLst/>
                <a:latin typeface="+mn-lt"/>
                <a:ea typeface="+mn-ea"/>
                <a:cs typeface="+mn-cs"/>
              </a:rPr>
              <a:t>that occurs near the target word </a:t>
            </a:r>
            <a:r>
              <a:rPr lang="en-US" sz="1200" i="1" kern="1200" dirty="0">
                <a:solidFill>
                  <a:schemeClr val="tx1"/>
                </a:solidFill>
                <a:effectLst/>
                <a:latin typeface="+mn-lt"/>
                <a:ea typeface="+mn-ea"/>
                <a:cs typeface="+mn-cs"/>
              </a:rPr>
              <a:t>apricot </a:t>
            </a:r>
            <a:r>
              <a:rPr lang="en-US" sz="1200" kern="1200" dirty="0">
                <a:solidFill>
                  <a:schemeClr val="tx1"/>
                </a:solidFill>
                <a:effectLst/>
                <a:latin typeface="+mn-lt"/>
                <a:ea typeface="+mn-ea"/>
                <a:cs typeface="+mn-cs"/>
              </a:rPr>
              <a:t>acts as gold ‘correct answer’ to the question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This avoids the need for any sort of hand-labeled supervision signal.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30209755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27618332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26731463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552224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shows the relative strength of the Asian association for words used to describe </a:t>
            </a:r>
            <a:r>
              <a:rPr lang="en-US" sz="1200" b="1" i="0" u="none" strike="noStrike" kern="1200" dirty="0">
                <a:solidFill>
                  <a:schemeClr val="tx1"/>
                </a:solidFill>
                <a:effectLst/>
                <a:latin typeface="+mn-lt"/>
                <a:ea typeface="+mn-ea"/>
                <a:cs typeface="+mn-cs"/>
              </a:rPr>
              <a:t>outsiders </a:t>
            </a:r>
            <a:r>
              <a:rPr lang="en-US" sz="1200" b="0" i="0" u="none" strike="noStrike" kern="1200" dirty="0">
                <a:solidFill>
                  <a:schemeClr val="tx1"/>
                </a:solidFill>
                <a:effectLst/>
                <a:latin typeface="+mn-lt"/>
                <a:ea typeface="+mn-ea"/>
                <a:cs typeface="+mn-cs"/>
              </a:rPr>
              <a:t>over time. As opposed to the adjectives overall, which see two distinct phase shifts in Asian association, the words related to outsiders steadily decrease in Asian association over time—except around World War II—indicating that broader globalization trends led to changing attitudes with regard to such negative portrayals. Overall, the word </a:t>
            </a:r>
            <a:r>
              <a:rPr lang="en-US" sz="1200" b="0" i="0" u="none" strike="noStrike" kern="1200" dirty="0" err="1">
                <a:solidFill>
                  <a:schemeClr val="tx1"/>
                </a:solidFill>
                <a:effectLst/>
                <a:latin typeface="+mn-lt"/>
                <a:ea typeface="+mn-ea"/>
                <a:cs typeface="+mn-cs"/>
              </a:rPr>
              <a:t>embeddings</a:t>
            </a:r>
            <a:r>
              <a:rPr lang="en-US" sz="1200" b="0" i="0" u="none" strike="noStrike" kern="1200" dirty="0">
                <a:solidFill>
                  <a:schemeClr val="tx1"/>
                </a:solidFill>
                <a:effectLst/>
                <a:latin typeface="+mn-lt"/>
                <a:ea typeface="+mn-ea"/>
                <a:cs typeface="+mn-cs"/>
              </a:rPr>
              <a:t> exhibit a remarkable change in adjectives and attitudes toward Asian Americans during the 20th century.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1883200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 = target, c</a:t>
            </a:r>
            <a:r>
              <a:rPr lang="en-US" baseline="0" dirty="0"/>
              <a:t> = context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is to train a classifier such that, given a tuple (</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of a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paired with a candidate context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example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or perhaps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it will return the probability that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(true for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false for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a:t>
            </a:r>
            <a:endParaRPr lang="mr-I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just 1 minus that.</a:t>
            </a:r>
            <a:r>
              <a:rPr lang="en-US" sz="1200" kern="1200" baseline="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kern="1200" dirty="0" err="1">
                <a:solidFill>
                  <a:schemeClr val="tx1"/>
                </a:solidFill>
                <a:effectLst/>
                <a:latin typeface="+mn-lt"/>
                <a:ea typeface="+mn-ea"/>
                <a:cs typeface="+mn-cs"/>
              </a:rPr>
              <a:t>,</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 1−</a:t>
            </a:r>
            <a:r>
              <a:rPr lang="mr-IN" sz="1200" i="1" kern="1200" dirty="0">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kern="1200" dirty="0" err="1">
                <a:solidFill>
                  <a:schemeClr val="tx1"/>
                </a:solidFill>
                <a:effectLst/>
                <a:latin typeface="+mn-lt"/>
                <a:ea typeface="+mn-ea"/>
                <a:cs typeface="+mn-cs"/>
              </a:rPr>
              <a:t>,</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a:t>
            </a:r>
            <a:endParaRPr lang="mr-I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1327053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 = target, c</a:t>
            </a:r>
            <a:r>
              <a:rPr lang="en-US" baseline="0" dirty="0"/>
              <a:t> = context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does the classifier compute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 The intuition of the skip- gram model is to base this probability on similarity: a word is likely to occur near the target if its embedding is similar to the target embedding. How can we compute similarity between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Recall that two vectors are similar if they have a high dot product (cosine, the most popular similarity metric, is just a normalized dot product). In other words: </a:t>
            </a:r>
            <a:r>
              <a:rPr lang="en-US" sz="1200" i="1" kern="1200" dirty="0">
                <a:solidFill>
                  <a:schemeClr val="tx1"/>
                </a:solidFill>
                <a:effectLst/>
                <a:latin typeface="+mn-lt"/>
                <a:ea typeface="+mn-ea"/>
                <a:cs typeface="+mn-cs"/>
              </a:rPr>
              <a:t>Similarity</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i="1"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course, the dot product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probability, it’s just a number ranging from −∞  to ∞.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(Cosine is the dot product, divided by the </a:t>
            </a:r>
            <a:r>
              <a:rPr lang="en-US" dirty="0" err="1"/>
              <a:t>vetor</a:t>
            </a:r>
            <a:r>
              <a:rPr lang="en-US" dirty="0"/>
              <a:t> lengths of v and w)</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1167951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sigmoid function just returns a number between 0 and 1, so to make it a </a:t>
            </a:r>
            <a:r>
              <a:rPr lang="en-US" sz="1200" kern="1200" dirty="0" err="1">
                <a:solidFill>
                  <a:schemeClr val="tx1"/>
                </a:solidFill>
                <a:effectLst/>
                <a:latin typeface="+mn-lt"/>
                <a:ea typeface="+mn-ea"/>
                <a:cs typeface="+mn-cs"/>
              </a:rPr>
              <a:t>proba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bility</a:t>
            </a:r>
            <a:r>
              <a:rPr lang="en-US" sz="1200" kern="1200" dirty="0">
                <a:solidFill>
                  <a:schemeClr val="tx1"/>
                </a:solidFill>
                <a:effectLst/>
                <a:latin typeface="+mn-lt"/>
                <a:ea typeface="+mn-ea"/>
                <a:cs typeface="+mn-cs"/>
              </a:rPr>
              <a:t> we’ll need to make sure that the total probability of the two possible events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being a context word, 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not being a context word) sum to 1.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4288429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thus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2710362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thus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231124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0" name="Title Text"/>
          <p:cNvSpPr txBox="1">
            <a:spLocks noGrp="1"/>
          </p:cNvSpPr>
          <p:nvPr>
            <p:ph type="title"/>
          </p:nvPr>
        </p:nvSpPr>
        <p:spPr>
          <a:prstGeom prst="rect">
            <a:avLst/>
          </a:prstGeom>
        </p:spPr>
        <p:txBody>
          <a:bodyPr>
            <a:normAutofit/>
          </a:bodyPr>
          <a:lstStyle>
            <a:lvl1pPr>
              <a:defRPr>
                <a:latin typeface="+mj-lt"/>
                <a:ea typeface="+mj-ea"/>
                <a:cs typeface="+mj-cs"/>
                <a:sym typeface="Helvetica Neue Light"/>
              </a:defRPr>
            </a:lvl1pPr>
          </a:lstStyle>
          <a:p>
            <a:r>
              <a:t>Title Text</a:t>
            </a:r>
          </a:p>
        </p:txBody>
      </p:sp>
      <p:sp>
        <p:nvSpPr>
          <p:cNvPr id="311" name="Body Level One…"/>
          <p:cNvSpPr txBox="1">
            <a:spLocks noGrp="1"/>
          </p:cNvSpPr>
          <p:nvPr>
            <p:ph type="body" idx="1"/>
          </p:nvPr>
        </p:nvSpPr>
        <p:spPr>
          <a:xfrm>
            <a:off x="1190627" y="1946672"/>
            <a:ext cx="9810751" cy="4018360"/>
          </a:xfrm>
          <a:prstGeom prst="rect">
            <a:avLst/>
          </a:prstGeom>
        </p:spPr>
        <p:txBody>
          <a:bodyPr>
            <a:normAutofit/>
          </a:bodyPr>
          <a:lstStyle>
            <a:lvl1pPr>
              <a:spcBef>
                <a:spcPts val="1266"/>
              </a:spcBef>
              <a:buSzPct val="100000"/>
              <a:defRPr>
                <a:latin typeface="+mj-lt"/>
                <a:ea typeface="+mj-ea"/>
                <a:cs typeface="+mj-cs"/>
                <a:sym typeface="Helvetica Neue Light"/>
              </a:defRPr>
            </a:lvl1pPr>
            <a:lvl2pPr>
              <a:spcBef>
                <a:spcPts val="1266"/>
              </a:spcBef>
              <a:buSzPct val="100000"/>
              <a:defRPr>
                <a:latin typeface="+mj-lt"/>
                <a:ea typeface="+mj-ea"/>
                <a:cs typeface="+mj-cs"/>
                <a:sym typeface="Helvetica Neue Light"/>
              </a:defRPr>
            </a:lvl2pPr>
            <a:lvl3pPr>
              <a:spcBef>
                <a:spcPts val="1266"/>
              </a:spcBef>
              <a:buSzPct val="100000"/>
              <a:defRPr>
                <a:latin typeface="+mj-lt"/>
                <a:ea typeface="+mj-ea"/>
                <a:cs typeface="+mj-cs"/>
                <a:sym typeface="Helvetica Neue Light"/>
              </a:defRPr>
            </a:lvl3pPr>
            <a:lvl4pPr>
              <a:spcBef>
                <a:spcPts val="1266"/>
              </a:spcBef>
              <a:buSzPct val="100000"/>
              <a:defRPr>
                <a:latin typeface="+mj-lt"/>
                <a:ea typeface="+mj-ea"/>
                <a:cs typeface="+mj-cs"/>
                <a:sym typeface="Helvetica Neue Light"/>
              </a:defRPr>
            </a:lvl4pPr>
            <a:lvl5pPr>
              <a:spcBef>
                <a:spcPts val="1266"/>
              </a:spcBef>
              <a:buSzPct val="100000"/>
              <a:defRPr>
                <a:latin typeface="+mj-lt"/>
                <a:ea typeface="+mj-ea"/>
                <a:cs typeface="+mj-cs"/>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177705843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4112416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5">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6">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4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4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4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nlp.stanford.edu/projects/glove/" TargetMode="External"/><Relationship Id="rId3" Type="http://schemas.openxmlformats.org/officeDocument/2006/relationships/image" Target="../media/image8.tiff"/><Relationship Id="rId7" Type="http://schemas.openxmlformats.org/officeDocument/2006/relationships/hyperlink" Target="http://www.fasttext.cc/" TargetMode="External"/><Relationship Id="rId2"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hyperlink" Target="https://code.google.com/archive/p/word2vec/" TargetMode="External"/><Relationship Id="rId5" Type="http://schemas.openxmlformats.org/officeDocument/2006/relationships/image" Target="../media/image10.png"/><Relationship Id="rId4" Type="http://schemas.openxmlformats.org/officeDocument/2006/relationships/image" Target="../media/image9.tiff"/><Relationship Id="rId9" Type="http://schemas.openxmlformats.org/officeDocument/2006/relationships/hyperlink" Target="https://github.com/plasticityai/magnitude"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3.tiff"/></Relationships>
</file>

<file path=ppt/slides/_rels/slide51.xml.rels><?xml version="1.0" encoding="UTF-8" standalone="yes"?>
<Relationships xmlns="http://schemas.openxmlformats.org/package/2006/relationships"><Relationship Id="rId8" Type="http://schemas.openxmlformats.org/officeDocument/2006/relationships/image" Target="../media/image49.tif"/><Relationship Id="rId3" Type="http://schemas.openxmlformats.org/officeDocument/2006/relationships/image" Target="../media/image44.jpeg"/><Relationship Id="rId7"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jpeg"/><Relationship Id="rId9" Type="http://schemas.openxmlformats.org/officeDocument/2006/relationships/image" Target="../media/image50.tif"/></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a:t>Vector Semantics</a:t>
            </a:r>
            <a:br>
              <a:rPr lang="en-US"/>
            </a:br>
            <a:r>
              <a:rPr lang="en-US"/>
              <a:t>part </a:t>
            </a:r>
            <a:r>
              <a:rPr lang="en-US" dirty="0"/>
              <a:t>2</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algorithm</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Treat the target word and a neighboring context word as positive examples.</a:t>
            </a:r>
          </a:p>
          <a:p>
            <a:pPr marL="514350" indent="-514350">
              <a:buFont typeface="+mj-lt"/>
              <a:buAutoNum type="arabicPeriod"/>
            </a:pPr>
            <a:r>
              <a:rPr lang="en-US" sz="3200" dirty="0"/>
              <a:t>Randomly sample other words in the lexicon to get negative samples</a:t>
            </a:r>
          </a:p>
          <a:p>
            <a:pPr marL="514350" indent="-514350">
              <a:buFont typeface="+mj-lt"/>
              <a:buAutoNum type="arabicPeriod"/>
            </a:pPr>
            <a:r>
              <a:rPr lang="en-US" sz="3200" dirty="0"/>
              <a:t>Use logistic regression to train a classifier to distinguish those two cases</a:t>
            </a:r>
          </a:p>
          <a:p>
            <a:pPr marL="514350" indent="-514350">
              <a:buFont typeface="+mj-lt"/>
              <a:buAutoNum type="arabicPeriod"/>
            </a:pPr>
            <a:r>
              <a:rPr lang="en-US" sz="3200" dirty="0"/>
              <a:t>Use the weights as the </a:t>
            </a:r>
            <a:r>
              <a:rPr lang="en-US" sz="3200" dirty="0" err="1"/>
              <a:t>embeddings</a:t>
            </a:r>
            <a:endParaRPr lang="en-US" sz="3200" dirty="0"/>
          </a:p>
          <a:p>
            <a:endParaRPr lang="en-US" dirty="0"/>
          </a:p>
          <a:p>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t>12/3/20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10</a:t>
            </a:fld>
            <a:endParaRPr lang="en-US"/>
          </a:p>
        </p:txBody>
      </p:sp>
    </p:spTree>
    <p:extLst>
      <p:ext uri="{BB962C8B-B14F-4D97-AF65-F5344CB8AC3E}">
        <p14:creationId xmlns:p14="http://schemas.microsoft.com/office/powerpoint/2010/main" val="1202061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target</a:t>
            </a:r>
            <a:r>
              <a:rPr lang="en-US" sz="2800" dirty="0">
                <a:solidFill>
                  <a:schemeClr val="bg1">
                    <a:lumMod val="65000"/>
                  </a:schemeClr>
                </a:solidFill>
              </a:rPr>
              <a:t>  </a:t>
            </a:r>
            <a:r>
              <a:rPr lang="en-US" sz="2800" dirty="0">
                <a:solidFill>
                  <a:srgbClr val="0000FF"/>
                </a:solidFill>
              </a:rPr>
              <a:t>c3    c4</a:t>
            </a:r>
          </a:p>
          <a:p>
            <a:endParaRPr lang="en-US" sz="3200"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t>12/3/20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11</a:t>
            </a:fld>
            <a:endParaRPr lang="en-US"/>
          </a:p>
        </p:txBody>
      </p:sp>
      <p:sp>
        <p:nvSpPr>
          <p:cNvPr id="5" name="TextBox 4">
            <a:extLst>
              <a:ext uri="{FF2B5EF4-FFF2-40B4-BE49-F238E27FC236}">
                <a16:creationId xmlns:a16="http://schemas.microsoft.com/office/drawing/2014/main" id="{35BF3B17-D3CC-D947-AFB2-4BB69E8F44CA}"/>
              </a:ext>
            </a:extLst>
          </p:cNvPr>
          <p:cNvSpPr txBox="1"/>
          <p:nvPr/>
        </p:nvSpPr>
        <p:spPr>
          <a:xfrm>
            <a:off x="3202488" y="4809995"/>
            <a:ext cx="6474912" cy="954107"/>
          </a:xfrm>
          <a:prstGeom prst="rect">
            <a:avLst/>
          </a:prstGeom>
          <a:noFill/>
        </p:spPr>
        <p:txBody>
          <a:bodyPr wrap="square" rtlCol="0">
            <a:spAutoFit/>
          </a:bodyPr>
          <a:lstStyle/>
          <a:p>
            <a:r>
              <a:rPr lang="en-US" sz="2800" dirty="0"/>
              <a:t>Assume context words are those in +/- 2 word window</a:t>
            </a:r>
          </a:p>
        </p:txBody>
      </p:sp>
    </p:spTree>
    <p:extLst>
      <p:ext uri="{BB962C8B-B14F-4D97-AF65-F5344CB8AC3E}">
        <p14:creationId xmlns:p14="http://schemas.microsoft.com/office/powerpoint/2010/main" val="1155154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968438"/>
          </a:xfrm>
        </p:spPr>
        <p:txBody>
          <a:bodyPr/>
          <a:lstStyle/>
          <a:p>
            <a:r>
              <a:rPr lang="en-US" b="0" dirty="0"/>
              <a:t>Skip-Gram Goal</a:t>
            </a:r>
          </a:p>
        </p:txBody>
      </p:sp>
      <p:sp>
        <p:nvSpPr>
          <p:cNvPr id="3" name="Content Placeholder 2"/>
          <p:cNvSpPr>
            <a:spLocks noGrp="1"/>
          </p:cNvSpPr>
          <p:nvPr>
            <p:ph idx="1"/>
          </p:nvPr>
        </p:nvSpPr>
        <p:spPr>
          <a:xfrm>
            <a:off x="2346960" y="1845734"/>
            <a:ext cx="8092441" cy="4023360"/>
          </a:xfrm>
        </p:spPr>
        <p:txBody>
          <a:bodyPr>
            <a:normAutofit fontScale="32500" lnSpcReduction="20000"/>
          </a:bodyPr>
          <a:lstStyle/>
          <a:p>
            <a:pPr>
              <a:spcAft>
                <a:spcPts val="1400"/>
              </a:spcAft>
            </a:pPr>
            <a:r>
              <a:rPr lang="en-US" sz="9600" dirty="0"/>
              <a:t>Given a tuple (</a:t>
            </a:r>
            <a:r>
              <a:rPr lang="en-US" sz="9600" dirty="0" err="1"/>
              <a:t>t,c</a:t>
            </a:r>
            <a:r>
              <a:rPr lang="en-US" sz="9600" dirty="0"/>
              <a:t>)  = target, context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jam</a:t>
            </a:r>
            <a:r>
              <a:rPr lang="en-US" sz="9400" dirty="0"/>
              <a: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aardvark</a:t>
            </a:r>
            <a:r>
              <a:rPr lang="en-US" sz="9400" dirty="0"/>
              <a:t>)</a:t>
            </a:r>
          </a:p>
          <a:p>
            <a:r>
              <a:rPr lang="en-US" sz="9600" dirty="0"/>
              <a:t>Return probability that c is a real context word:</a:t>
            </a:r>
          </a:p>
          <a:p>
            <a:endParaRPr lang="en-US" sz="9600" dirty="0"/>
          </a:p>
          <a:p>
            <a:r>
              <a:rPr lang="en-US" sz="9800" dirty="0"/>
              <a:t>P(+|</a:t>
            </a:r>
            <a:r>
              <a:rPr lang="en-US" sz="9800" dirty="0" err="1"/>
              <a:t>t,c</a:t>
            </a:r>
            <a:r>
              <a:rPr lang="en-US" sz="9800" dirty="0"/>
              <a:t>)</a:t>
            </a:r>
          </a:p>
          <a:p>
            <a:r>
              <a:rPr lang="en-US" sz="9800" i="1" dirty="0"/>
              <a:t>P</a:t>
            </a:r>
            <a:r>
              <a:rPr lang="en-US" sz="9800" dirty="0"/>
              <a:t>(−|</a:t>
            </a:r>
            <a:r>
              <a:rPr lang="en-US" sz="9800" i="1" dirty="0" err="1"/>
              <a:t>t</a:t>
            </a:r>
            <a:r>
              <a:rPr lang="en-US" sz="9800" dirty="0" err="1"/>
              <a:t>,</a:t>
            </a:r>
            <a:r>
              <a:rPr lang="en-US" sz="9800" i="1" dirty="0" err="1"/>
              <a:t>c</a:t>
            </a:r>
            <a:r>
              <a:rPr lang="en-US" sz="9800" dirty="0"/>
              <a:t>) = 1−</a:t>
            </a:r>
            <a:r>
              <a:rPr lang="en-US" sz="9800" i="1" dirty="0"/>
              <a:t>P</a:t>
            </a:r>
            <a:r>
              <a:rPr lang="en-US" sz="9800" dirty="0"/>
              <a:t>(+|</a:t>
            </a:r>
            <a:r>
              <a:rPr lang="en-US" sz="9800" i="1" dirty="0" err="1"/>
              <a:t>t</a:t>
            </a:r>
            <a:r>
              <a:rPr lang="en-US" sz="9800" dirty="0" err="1"/>
              <a:t>,</a:t>
            </a:r>
            <a:r>
              <a:rPr lang="en-US" sz="9800" i="1" dirty="0" err="1"/>
              <a:t>c</a:t>
            </a:r>
            <a:r>
              <a:rPr lang="en-US" sz="9800" dirty="0"/>
              <a:t>)</a:t>
            </a:r>
          </a:p>
          <a:p>
            <a:endParaRPr lang="en-US" sz="3200" dirty="0"/>
          </a:p>
          <a:p>
            <a:endParaRPr lang="en-US" sz="3200"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t>12/3/20</a:t>
            </a:fld>
            <a:endParaRPr lang="en-US"/>
          </a:p>
        </p:txBody>
      </p:sp>
      <p:sp>
        <p:nvSpPr>
          <p:cNvPr id="6" name="Slide Number Placeholder 5"/>
          <p:cNvSpPr>
            <a:spLocks noGrp="1"/>
          </p:cNvSpPr>
          <p:nvPr>
            <p:ph type="sldNum" sz="quarter" idx="4294967295"/>
          </p:nvPr>
        </p:nvSpPr>
        <p:spPr>
          <a:xfrm>
            <a:off x="10210800" y="5772150"/>
            <a:ext cx="457200" cy="228600"/>
          </a:xfrm>
          <a:prstGeom prst="rect">
            <a:avLst/>
          </a:prstGeom>
        </p:spPr>
        <p:txBody>
          <a:bodyPr/>
          <a:lstStyle/>
          <a:p>
            <a:pPr>
              <a:defRPr/>
            </a:pPr>
            <a:fld id="{713DD8BE-556E-3440-9013-11CC5588178D}" type="slidenum">
              <a:rPr lang="en-US" smtClean="0"/>
              <a:pPr>
                <a:defRPr/>
              </a:pPr>
              <a:t>12</a:t>
            </a:fld>
            <a:endParaRPr lang="en-US"/>
          </a:p>
        </p:txBody>
      </p:sp>
    </p:spTree>
    <p:extLst>
      <p:ext uri="{BB962C8B-B14F-4D97-AF65-F5344CB8AC3E}">
        <p14:creationId xmlns:p14="http://schemas.microsoft.com/office/powerpoint/2010/main" val="1923078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63D9D-DF6A-A74D-9A7B-B9CC8A70717A}"/>
              </a:ext>
            </a:extLst>
          </p:cNvPr>
          <p:cNvSpPr>
            <a:spLocks noGrp="1"/>
          </p:cNvSpPr>
          <p:nvPr>
            <p:ph type="title"/>
          </p:nvPr>
        </p:nvSpPr>
        <p:spPr/>
        <p:txBody>
          <a:bodyPr/>
          <a:lstStyle/>
          <a:p>
            <a:r>
              <a:rPr lang="en-US" dirty="0"/>
              <a:t>How to compute p(+|</a:t>
            </a:r>
            <a:r>
              <a:rPr lang="en-US" dirty="0" err="1"/>
              <a:t>t,c</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5E4F3A-A530-C44F-941F-6816ADC957BE}"/>
                  </a:ext>
                </a:extLst>
              </p:cNvPr>
              <p:cNvSpPr>
                <a:spLocks noGrp="1"/>
              </p:cNvSpPr>
              <p:nvPr>
                <p:ph idx="1"/>
              </p:nvPr>
            </p:nvSpPr>
            <p:spPr/>
            <p:txBody>
              <a:bodyPr>
                <a:normAutofit/>
              </a:bodyPr>
              <a:lstStyle/>
              <a:p>
                <a:r>
                  <a:rPr lang="en-US" sz="3200" dirty="0"/>
                  <a:t>Intuition:</a:t>
                </a:r>
              </a:p>
              <a:p>
                <a:pPr lvl="1"/>
                <a:r>
                  <a:rPr lang="en-US" sz="2800" dirty="0"/>
                  <a:t>Words are likely to appear near similar words</a:t>
                </a:r>
              </a:p>
              <a:p>
                <a:pPr lvl="1"/>
                <a:r>
                  <a:rPr lang="en-US" sz="2800" dirty="0"/>
                  <a:t>Model similarity with dot-product!</a:t>
                </a:r>
              </a:p>
              <a:p>
                <a:pPr lvl="1"/>
                <a:r>
                  <a:rPr lang="en-US" sz="2800" dirty="0"/>
                  <a:t>Similarity(</a:t>
                </a:r>
                <a:r>
                  <a:rPr lang="en-US" sz="2800" dirty="0" err="1"/>
                  <a:t>t,c</a:t>
                </a:r>
                <a:r>
                  <a:rPr lang="en-US" sz="2800" dirty="0"/>
                  <a:t>) </a:t>
                </a:r>
                <a14:m>
                  <m:oMath xmlns:m="http://schemas.openxmlformats.org/officeDocument/2006/math">
                    <m:r>
                      <a:rPr lang="en-US" sz="2800" i="1">
                        <a:latin typeface="Cambria Math" charset="0"/>
                        <a:ea typeface="Cambria Math" charset="0"/>
                        <a:cs typeface="Cambria Math" charset="0"/>
                      </a:rPr>
                      <m:t>≈ </m:t>
                    </m:r>
                  </m:oMath>
                </a14:m>
                <a:r>
                  <a:rPr lang="en-US" sz="2800" dirty="0"/>
                  <a:t>t</a:t>
                </a:r>
                <a:r>
                  <a:rPr lang="en-US" sz="2800" baseline="-25000" dirty="0"/>
                  <a:t> </a:t>
                </a:r>
                <a:r>
                  <a:rPr lang="en-US" sz="2800" dirty="0"/>
                  <a:t>∙ c</a:t>
                </a:r>
                <a:endParaRPr lang="en-US" sz="2800" baseline="-25000" dirty="0"/>
              </a:p>
              <a:p>
                <a:r>
                  <a:rPr lang="en-US" sz="3400" i="1" dirty="0"/>
                  <a:t>Problem:</a:t>
                </a:r>
              </a:p>
              <a:p>
                <a:pPr lvl="1"/>
                <a:r>
                  <a:rPr lang="en-US" sz="3200" i="1" dirty="0"/>
                  <a:t>Dot product is not a probability!</a:t>
                </a:r>
              </a:p>
              <a:p>
                <a:pPr lvl="2"/>
                <a:r>
                  <a:rPr lang="en-US" sz="2800" i="1" dirty="0"/>
                  <a:t>(Neither is cosine)</a:t>
                </a:r>
              </a:p>
              <a:p>
                <a:pPr marL="384048" lvl="2" indent="0">
                  <a:buNone/>
                </a:pPr>
                <a:r>
                  <a:rPr lang="en-US" sz="2800" i="1" dirty="0"/>
                  <a:t>	 </a:t>
                </a:r>
                <a:r>
                  <a:rPr lang="en-US" sz="2800" dirty="0"/>
                  <a:t> </a:t>
                </a:r>
              </a:p>
              <a:p>
                <a:pPr lvl="1"/>
                <a:endParaRPr lang="en-US" dirty="0"/>
              </a:p>
            </p:txBody>
          </p:sp>
        </mc:Choice>
        <mc:Fallback xmlns="">
          <p:sp>
            <p:nvSpPr>
              <p:cNvPr id="3" name="Content Placeholder 2">
                <a:extLst>
                  <a:ext uri="{FF2B5EF4-FFF2-40B4-BE49-F238E27FC236}">
                    <a16:creationId xmlns:a16="http://schemas.microsoft.com/office/drawing/2014/main" xmlns="" id="{FF5E4F3A-A530-C44F-941F-6816ADC957BE}"/>
                  </a:ext>
                </a:extLst>
              </p:cNvPr>
              <p:cNvSpPr>
                <a:spLocks noGrp="1" noRot="1" noChangeAspect="1" noMove="1" noResize="1" noEditPoints="1" noAdjustHandles="1" noChangeArrowheads="1" noChangeShapeType="1" noTextEdit="1"/>
              </p:cNvSpPr>
              <p:nvPr>
                <p:ph idx="1"/>
              </p:nvPr>
            </p:nvSpPr>
            <p:spPr>
              <a:blipFill rotWithShape="0">
                <a:blip r:embed="rId3"/>
                <a:stretch>
                  <a:fillRect l="-2181" t="-3182"/>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8157" y="5638800"/>
            <a:ext cx="7081405" cy="895350"/>
          </a:xfrm>
          <a:prstGeom prst="rect">
            <a:avLst/>
          </a:prstGeom>
        </p:spPr>
      </p:pic>
    </p:spTree>
    <p:extLst>
      <p:ext uri="{BB962C8B-B14F-4D97-AF65-F5344CB8AC3E}">
        <p14:creationId xmlns:p14="http://schemas.microsoft.com/office/powerpoint/2010/main" val="3259212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sp>
        <p:nvSpPr>
          <p:cNvPr id="3" name="Content Placeholder 2">
            <a:extLst>
              <a:ext uri="{FF2B5EF4-FFF2-40B4-BE49-F238E27FC236}">
                <a16:creationId xmlns:a16="http://schemas.microsoft.com/office/drawing/2014/main" id="{3D7E2C0E-61C9-5E4C-973B-FFF6886E65B4}"/>
              </a:ext>
            </a:extLst>
          </p:cNvPr>
          <p:cNvSpPr>
            <a:spLocks noGrp="1"/>
          </p:cNvSpPr>
          <p:nvPr>
            <p:ph idx="1"/>
          </p:nvPr>
        </p:nvSpPr>
        <p:spPr/>
        <p:txBody>
          <a:bodyPr/>
          <a:lstStyle/>
          <a:p>
            <a:r>
              <a:rPr lang="en-US" dirty="0"/>
              <a:t>The sigmoid lies between 0 and 1:</a:t>
            </a:r>
          </a:p>
          <a:p>
            <a:endParaRPr lang="en-US" dirty="0"/>
          </a:p>
        </p:txBody>
      </p:sp>
      <p:pic>
        <p:nvPicPr>
          <p:cNvPr id="4" name="Picture 3">
            <a:extLst>
              <a:ext uri="{FF2B5EF4-FFF2-40B4-BE49-F238E27FC236}">
                <a16:creationId xmlns:a16="http://schemas.microsoft.com/office/drawing/2014/main" id="{2A50DA86-05DE-2347-A314-A71A84638AA2}"/>
              </a:ext>
            </a:extLst>
          </p:cNvPr>
          <p:cNvPicPr>
            <a:picLocks noChangeAspect="1"/>
          </p:cNvPicPr>
          <p:nvPr/>
        </p:nvPicPr>
        <p:blipFill>
          <a:blip r:embed="rId3"/>
          <a:stretch>
            <a:fillRect/>
          </a:stretch>
        </p:blipFill>
        <p:spPr>
          <a:xfrm>
            <a:off x="3886200" y="1607156"/>
            <a:ext cx="3993292" cy="1758950"/>
          </a:xfrm>
          <a:prstGeom prst="rect">
            <a:avLst/>
          </a:prstGeom>
        </p:spPr>
      </p:pic>
      <p:pic>
        <p:nvPicPr>
          <p:cNvPr id="8" name="Picture 7">
            <a:extLst>
              <a:ext uri="{FF2B5EF4-FFF2-40B4-BE49-F238E27FC236}">
                <a16:creationId xmlns:a16="http://schemas.microsoft.com/office/drawing/2014/main" id="{39DAD202-F263-B043-914F-F1E2C57549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8400" y="3397422"/>
            <a:ext cx="6553200" cy="2956331"/>
          </a:xfrm>
          <a:prstGeom prst="rect">
            <a:avLst/>
          </a:prstGeom>
        </p:spPr>
      </p:pic>
    </p:spTree>
    <p:extLst>
      <p:ext uri="{BB962C8B-B14F-4D97-AF65-F5344CB8AC3E}">
        <p14:creationId xmlns:p14="http://schemas.microsoft.com/office/powerpoint/2010/main" val="1308370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pic>
        <p:nvPicPr>
          <p:cNvPr id="5" name="Picture 4">
            <a:extLst>
              <a:ext uri="{FF2B5EF4-FFF2-40B4-BE49-F238E27FC236}">
                <a16:creationId xmlns:a16="http://schemas.microsoft.com/office/drawing/2014/main" id="{534AB5DA-2BE0-D74A-A52C-3AE8D70142AF}"/>
              </a:ext>
            </a:extLst>
          </p:cNvPr>
          <p:cNvPicPr>
            <a:picLocks noChangeAspect="1"/>
          </p:cNvPicPr>
          <p:nvPr/>
        </p:nvPicPr>
        <p:blipFill>
          <a:blip r:embed="rId3"/>
          <a:stretch>
            <a:fillRect/>
          </a:stretch>
        </p:blipFill>
        <p:spPr>
          <a:xfrm>
            <a:off x="3001028" y="2300394"/>
            <a:ext cx="4866331" cy="1682750"/>
          </a:xfrm>
          <a:prstGeom prst="rect">
            <a:avLst/>
          </a:prstGeom>
        </p:spPr>
      </p:pic>
      <p:pic>
        <p:nvPicPr>
          <p:cNvPr id="6" name="Picture 5">
            <a:extLst>
              <a:ext uri="{FF2B5EF4-FFF2-40B4-BE49-F238E27FC236}">
                <a16:creationId xmlns:a16="http://schemas.microsoft.com/office/drawing/2014/main" id="{9ADAD43D-7A4A-284E-AD5B-4724F13D2EF7}"/>
              </a:ext>
            </a:extLst>
          </p:cNvPr>
          <p:cNvPicPr>
            <a:picLocks noChangeAspect="1"/>
          </p:cNvPicPr>
          <p:nvPr/>
        </p:nvPicPr>
        <p:blipFill>
          <a:blip r:embed="rId4"/>
          <a:stretch>
            <a:fillRect/>
          </a:stretch>
        </p:blipFill>
        <p:spPr>
          <a:xfrm>
            <a:off x="3059873" y="4437804"/>
            <a:ext cx="5238750" cy="1885950"/>
          </a:xfrm>
          <a:prstGeom prst="rect">
            <a:avLst/>
          </a:prstGeom>
        </p:spPr>
      </p:pic>
      <p:sp>
        <p:nvSpPr>
          <p:cNvPr id="3" name="Rectangle 2">
            <a:extLst>
              <a:ext uri="{FF2B5EF4-FFF2-40B4-BE49-F238E27FC236}">
                <a16:creationId xmlns:a16="http://schemas.microsoft.com/office/drawing/2014/main" id="{1C41CC3E-C7F0-C54E-8355-0C40E81B22FD}"/>
              </a:ext>
            </a:extLst>
          </p:cNvPr>
          <p:cNvSpPr/>
          <p:nvPr/>
        </p:nvSpPr>
        <p:spPr>
          <a:xfrm>
            <a:off x="3059874" y="3983144"/>
            <a:ext cx="5474527" cy="112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18F0A18-6E85-0340-A21E-26D37EDA355C}"/>
              </a:ext>
            </a:extLst>
          </p:cNvPr>
          <p:cNvSpPr/>
          <p:nvPr/>
        </p:nvSpPr>
        <p:spPr>
          <a:xfrm>
            <a:off x="3133960" y="5104766"/>
            <a:ext cx="5474527" cy="112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14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pic>
        <p:nvPicPr>
          <p:cNvPr id="5" name="Picture 4">
            <a:extLst>
              <a:ext uri="{FF2B5EF4-FFF2-40B4-BE49-F238E27FC236}">
                <a16:creationId xmlns:a16="http://schemas.microsoft.com/office/drawing/2014/main" id="{534AB5DA-2BE0-D74A-A52C-3AE8D70142AF}"/>
              </a:ext>
            </a:extLst>
          </p:cNvPr>
          <p:cNvPicPr>
            <a:picLocks noChangeAspect="1"/>
          </p:cNvPicPr>
          <p:nvPr/>
        </p:nvPicPr>
        <p:blipFill>
          <a:blip r:embed="rId3"/>
          <a:stretch>
            <a:fillRect/>
          </a:stretch>
        </p:blipFill>
        <p:spPr>
          <a:xfrm>
            <a:off x="3001028" y="2300394"/>
            <a:ext cx="4866331" cy="1682750"/>
          </a:xfrm>
          <a:prstGeom prst="rect">
            <a:avLst/>
          </a:prstGeom>
        </p:spPr>
      </p:pic>
      <p:pic>
        <p:nvPicPr>
          <p:cNvPr id="6" name="Picture 5">
            <a:extLst>
              <a:ext uri="{FF2B5EF4-FFF2-40B4-BE49-F238E27FC236}">
                <a16:creationId xmlns:a16="http://schemas.microsoft.com/office/drawing/2014/main" id="{9ADAD43D-7A4A-284E-AD5B-4724F13D2EF7}"/>
              </a:ext>
            </a:extLst>
          </p:cNvPr>
          <p:cNvPicPr>
            <a:picLocks noChangeAspect="1"/>
          </p:cNvPicPr>
          <p:nvPr/>
        </p:nvPicPr>
        <p:blipFill>
          <a:blip r:embed="rId4"/>
          <a:stretch>
            <a:fillRect/>
          </a:stretch>
        </p:blipFill>
        <p:spPr>
          <a:xfrm>
            <a:off x="3059873" y="4437804"/>
            <a:ext cx="5238750" cy="1885950"/>
          </a:xfrm>
          <a:prstGeom prst="rect">
            <a:avLst/>
          </a:prstGeom>
        </p:spPr>
      </p:pic>
    </p:spTree>
    <p:extLst>
      <p:ext uri="{BB962C8B-B14F-4D97-AF65-F5344CB8AC3E}">
        <p14:creationId xmlns:p14="http://schemas.microsoft.com/office/powerpoint/2010/main" val="3297281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EC9F-BB6E-5C4D-8208-07A09CD058AE}"/>
              </a:ext>
            </a:extLst>
          </p:cNvPr>
          <p:cNvSpPr>
            <a:spLocks noGrp="1"/>
          </p:cNvSpPr>
          <p:nvPr>
            <p:ph type="title"/>
          </p:nvPr>
        </p:nvSpPr>
        <p:spPr/>
        <p:txBody>
          <a:bodyPr/>
          <a:lstStyle/>
          <a:p>
            <a:r>
              <a:rPr lang="en-US" dirty="0"/>
              <a:t>For all the context words:</a:t>
            </a:r>
          </a:p>
        </p:txBody>
      </p:sp>
      <p:sp>
        <p:nvSpPr>
          <p:cNvPr id="3" name="Content Placeholder 2">
            <a:extLst>
              <a:ext uri="{FF2B5EF4-FFF2-40B4-BE49-F238E27FC236}">
                <a16:creationId xmlns:a16="http://schemas.microsoft.com/office/drawing/2014/main" id="{BEEBB1A2-5034-9247-A2E4-A73FA2FF4692}"/>
              </a:ext>
            </a:extLst>
          </p:cNvPr>
          <p:cNvSpPr>
            <a:spLocks noGrp="1"/>
          </p:cNvSpPr>
          <p:nvPr>
            <p:ph idx="1"/>
          </p:nvPr>
        </p:nvSpPr>
        <p:spPr/>
        <p:txBody>
          <a:bodyPr>
            <a:normAutofit/>
          </a:bodyPr>
          <a:lstStyle/>
          <a:p>
            <a:r>
              <a:rPr lang="en-US" sz="3600" dirty="0"/>
              <a:t>Assume all context words are independent</a:t>
            </a:r>
          </a:p>
        </p:txBody>
      </p:sp>
      <p:pic>
        <p:nvPicPr>
          <p:cNvPr id="4" name="Picture 3">
            <a:extLst>
              <a:ext uri="{FF2B5EF4-FFF2-40B4-BE49-F238E27FC236}">
                <a16:creationId xmlns:a16="http://schemas.microsoft.com/office/drawing/2014/main" id="{AEE76DFE-3BCA-2448-9659-6BD44C557ED0}"/>
              </a:ext>
            </a:extLst>
          </p:cNvPr>
          <p:cNvPicPr>
            <a:picLocks noChangeAspect="1"/>
          </p:cNvPicPr>
          <p:nvPr/>
        </p:nvPicPr>
        <p:blipFill>
          <a:blip r:embed="rId3"/>
          <a:stretch>
            <a:fillRect/>
          </a:stretch>
        </p:blipFill>
        <p:spPr>
          <a:xfrm>
            <a:off x="3060191" y="3429001"/>
            <a:ext cx="6838920" cy="2986617"/>
          </a:xfrm>
          <a:prstGeom prst="rect">
            <a:avLst/>
          </a:prstGeom>
        </p:spPr>
      </p:pic>
      <p:sp>
        <p:nvSpPr>
          <p:cNvPr id="5" name="Rectangle 4">
            <a:extLst>
              <a:ext uri="{FF2B5EF4-FFF2-40B4-BE49-F238E27FC236}">
                <a16:creationId xmlns:a16="http://schemas.microsoft.com/office/drawing/2014/main" id="{8C0B29E8-AC87-E147-8551-60025B88E31A}"/>
              </a:ext>
            </a:extLst>
          </p:cNvPr>
          <p:cNvSpPr/>
          <p:nvPr/>
        </p:nvSpPr>
        <p:spPr>
          <a:xfrm>
            <a:off x="2971801" y="4876800"/>
            <a:ext cx="6927311" cy="14022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1054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EC9F-BB6E-5C4D-8208-07A09CD058AE}"/>
              </a:ext>
            </a:extLst>
          </p:cNvPr>
          <p:cNvSpPr>
            <a:spLocks noGrp="1"/>
          </p:cNvSpPr>
          <p:nvPr>
            <p:ph type="title"/>
          </p:nvPr>
        </p:nvSpPr>
        <p:spPr/>
        <p:txBody>
          <a:bodyPr/>
          <a:lstStyle/>
          <a:p>
            <a:r>
              <a:rPr lang="en-US" dirty="0"/>
              <a:t>For all the context words:</a:t>
            </a:r>
          </a:p>
        </p:txBody>
      </p:sp>
      <p:sp>
        <p:nvSpPr>
          <p:cNvPr id="3" name="Content Placeholder 2">
            <a:extLst>
              <a:ext uri="{FF2B5EF4-FFF2-40B4-BE49-F238E27FC236}">
                <a16:creationId xmlns:a16="http://schemas.microsoft.com/office/drawing/2014/main" id="{BEEBB1A2-5034-9247-A2E4-A73FA2FF4692}"/>
              </a:ext>
            </a:extLst>
          </p:cNvPr>
          <p:cNvSpPr>
            <a:spLocks noGrp="1"/>
          </p:cNvSpPr>
          <p:nvPr>
            <p:ph idx="1"/>
          </p:nvPr>
        </p:nvSpPr>
        <p:spPr/>
        <p:txBody>
          <a:bodyPr>
            <a:normAutofit/>
          </a:bodyPr>
          <a:lstStyle/>
          <a:p>
            <a:r>
              <a:rPr lang="en-US" sz="3600" dirty="0"/>
              <a:t>Assume all context words are independent</a:t>
            </a:r>
          </a:p>
        </p:txBody>
      </p:sp>
      <p:pic>
        <p:nvPicPr>
          <p:cNvPr id="4" name="Picture 3">
            <a:extLst>
              <a:ext uri="{FF2B5EF4-FFF2-40B4-BE49-F238E27FC236}">
                <a16:creationId xmlns:a16="http://schemas.microsoft.com/office/drawing/2014/main" id="{AEE76DFE-3BCA-2448-9659-6BD44C557ED0}"/>
              </a:ext>
            </a:extLst>
          </p:cNvPr>
          <p:cNvPicPr>
            <a:picLocks noChangeAspect="1"/>
          </p:cNvPicPr>
          <p:nvPr/>
        </p:nvPicPr>
        <p:blipFill>
          <a:blip r:embed="rId3"/>
          <a:stretch>
            <a:fillRect/>
          </a:stretch>
        </p:blipFill>
        <p:spPr>
          <a:xfrm>
            <a:off x="2676540" y="2522836"/>
            <a:ext cx="6838920" cy="2986617"/>
          </a:xfrm>
          <a:prstGeom prst="rect">
            <a:avLst/>
          </a:prstGeom>
        </p:spPr>
      </p:pic>
    </p:spTree>
    <p:extLst>
      <p:ext uri="{BB962C8B-B14F-4D97-AF65-F5344CB8AC3E}">
        <p14:creationId xmlns:p14="http://schemas.microsoft.com/office/powerpoint/2010/main" val="3412940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a:t>Popping back up</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a:t>Now we have a way of computing the probability of p(+|</a:t>
            </a:r>
            <a:r>
              <a:rPr lang="en-US" err="1"/>
              <a:t>t,c</a:t>
            </a:r>
            <a:r>
              <a:rPr lang="en-US"/>
              <a:t>), which is the probability that c is a real context word for t.  </a:t>
            </a:r>
          </a:p>
          <a:p>
            <a:r>
              <a:rPr lang="en-US" b="1"/>
              <a:t>But, </a:t>
            </a:r>
            <a:r>
              <a:rPr lang="en-US"/>
              <a:t>we need embeddings for </a:t>
            </a:r>
            <a:r>
              <a:rPr lang="en-US" b="1"/>
              <a:t>t</a:t>
            </a:r>
            <a:r>
              <a:rPr lang="en-US"/>
              <a:t> and </a:t>
            </a:r>
            <a:r>
              <a:rPr lang="en-US" b="1"/>
              <a:t>c</a:t>
            </a:r>
            <a:r>
              <a:rPr lang="en-US"/>
              <a:t> to do it.</a:t>
            </a:r>
          </a:p>
          <a:p>
            <a:r>
              <a:rPr lang="en-US"/>
              <a:t>Where do we get those embeddings?</a:t>
            </a:r>
          </a:p>
          <a:p>
            <a:r>
              <a:rPr lang="en-US"/>
              <a:t>Word2vec learns them automatically!  </a:t>
            </a:r>
          </a:p>
          <a:p>
            <a:r>
              <a:rPr lang="en-US"/>
              <a:t>It starts with an initial set of embedding vectors and then iteratively shifts the embedding of each word </a:t>
            </a:r>
            <a:r>
              <a:rPr lang="en-US" i="1"/>
              <a:t>w </a:t>
            </a:r>
            <a:r>
              <a:rPr lang="en-US"/>
              <a:t>to be more like the embeddings of words that occur nearby in texts, and less like the embeddings of words that don’t occur nearby. </a:t>
            </a:r>
          </a:p>
        </p:txBody>
      </p:sp>
    </p:spTree>
    <p:extLst>
      <p:ext uri="{BB962C8B-B14F-4D97-AF65-F5344CB8AC3E}">
        <p14:creationId xmlns:p14="http://schemas.microsoft.com/office/powerpoint/2010/main" val="97983136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sz="2200" dirty="0" err="1"/>
              <a:t>Tf-idf</a:t>
            </a:r>
            <a:r>
              <a:rPr lang="en-US" sz="2200" dirty="0"/>
              <a:t> and PPMI are </a:t>
            </a:r>
            <a:br>
              <a:rPr lang="en-US" sz="2200" dirty="0"/>
            </a:br>
            <a:r>
              <a:rPr lang="en-US" sz="2200" dirty="0"/>
              <a:t>sparse representations</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err="1"/>
              <a:t>tf-idf</a:t>
            </a:r>
            <a:r>
              <a:rPr lang="en-US"/>
              <a:t> and PPMI vectors are</a:t>
            </a:r>
          </a:p>
          <a:p>
            <a:pPr lvl="1"/>
            <a:r>
              <a:rPr lang="en-US" b="1"/>
              <a:t>long</a:t>
            </a:r>
            <a:r>
              <a:rPr lang="en-US"/>
              <a:t> (length |V|= 20,000 to 50,000)</a:t>
            </a:r>
          </a:p>
          <a:p>
            <a:pPr lvl="1"/>
            <a:r>
              <a:rPr lang="en-US" b="1"/>
              <a:t>sparse </a:t>
            </a:r>
            <a:r>
              <a:rPr lang="en-US"/>
              <a:t>(most elements are zero)</a:t>
            </a:r>
          </a:p>
        </p:txBody>
      </p:sp>
    </p:spTree>
    <p:extLst>
      <p:ext uri="{BB962C8B-B14F-4D97-AF65-F5344CB8AC3E}">
        <p14:creationId xmlns:p14="http://schemas.microsoft.com/office/powerpoint/2010/main" val="145220600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a:p>
            <a:endParaRPr lang="en-US" sz="3200" dirty="0"/>
          </a:p>
          <a:p>
            <a:r>
              <a:rPr lang="en-US" sz="3200" dirty="0"/>
              <a:t>Training data: input/output pairs centering on </a:t>
            </a:r>
            <a:r>
              <a:rPr lang="en-US" sz="3200" i="1" dirty="0">
                <a:solidFill>
                  <a:srgbClr val="009900"/>
                </a:solidFill>
              </a:rPr>
              <a:t>apricot</a:t>
            </a:r>
            <a:r>
              <a:rPr lang="en-US" sz="3200" i="1" dirty="0"/>
              <a:t> </a:t>
            </a:r>
          </a:p>
          <a:p>
            <a:r>
              <a:rPr lang="en-US" sz="3200" dirty="0"/>
              <a:t>Assume a +/- 2 word window</a:t>
            </a:r>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t>12/3/20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20</a:t>
            </a:fld>
            <a:endParaRPr lang="en-US"/>
          </a:p>
        </p:txBody>
      </p:sp>
    </p:spTree>
    <p:extLst>
      <p:ext uri="{BB962C8B-B14F-4D97-AF65-F5344CB8AC3E}">
        <p14:creationId xmlns:p14="http://schemas.microsoft.com/office/powerpoint/2010/main" val="3421393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t>12/3/20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21</a:t>
            </a:fld>
            <a:endParaRPr lang="en-US"/>
          </a:p>
        </p:txBody>
      </p:sp>
      <p:pic>
        <p:nvPicPr>
          <p:cNvPr id="5" name="Picture 4">
            <a:extLst>
              <a:ext uri="{FF2B5EF4-FFF2-40B4-BE49-F238E27FC236}">
                <a16:creationId xmlns:a16="http://schemas.microsoft.com/office/drawing/2014/main" id="{E7A3BE19-49A1-6941-8FD0-DC7760DB8006}"/>
              </a:ext>
            </a:extLst>
          </p:cNvPr>
          <p:cNvPicPr>
            <a:picLocks noChangeAspect="1"/>
          </p:cNvPicPr>
          <p:nvPr/>
        </p:nvPicPr>
        <p:blipFill>
          <a:blip r:embed="rId2"/>
          <a:stretch>
            <a:fillRect/>
          </a:stretch>
        </p:blipFill>
        <p:spPr>
          <a:xfrm>
            <a:off x="2742335" y="3966659"/>
            <a:ext cx="2917658" cy="2463800"/>
          </a:xfrm>
          <a:prstGeom prst="rect">
            <a:avLst/>
          </a:prstGeom>
        </p:spPr>
      </p:pic>
      <p:sp>
        <p:nvSpPr>
          <p:cNvPr id="8" name="TextBox 7">
            <a:extLst>
              <a:ext uri="{FF2B5EF4-FFF2-40B4-BE49-F238E27FC236}">
                <a16:creationId xmlns:a16="http://schemas.microsoft.com/office/drawing/2014/main" id="{BB9DAFE1-71BD-6648-84D9-27905691965A}"/>
              </a:ext>
            </a:extLst>
          </p:cNvPr>
          <p:cNvSpPr txBox="1"/>
          <p:nvPr/>
        </p:nvSpPr>
        <p:spPr>
          <a:xfrm>
            <a:off x="6096000" y="3794817"/>
            <a:ext cx="4536431" cy="2954655"/>
          </a:xfrm>
          <a:prstGeom prst="rect">
            <a:avLst/>
          </a:prstGeom>
          <a:noFill/>
        </p:spPr>
        <p:txBody>
          <a:bodyPr wrap="square" rtlCol="0">
            <a:spAutoFit/>
          </a:bodyPr>
          <a:lstStyle/>
          <a:p>
            <a:pPr marL="61913"/>
            <a:r>
              <a:rPr lang="en-US" sz="2800" dirty="0"/>
              <a:t>For each positive example, we'll create </a:t>
            </a:r>
            <a:r>
              <a:rPr lang="en-US" sz="2800" i="1" dirty="0"/>
              <a:t>k</a:t>
            </a:r>
            <a:r>
              <a:rPr lang="en-US" sz="2800" dirty="0"/>
              <a:t> negative examples.</a:t>
            </a:r>
          </a:p>
          <a:p>
            <a:pPr marL="61913"/>
            <a:r>
              <a:rPr lang="en-US" sz="2800" dirty="0"/>
              <a:t>Using </a:t>
            </a:r>
            <a:r>
              <a:rPr lang="en-US" sz="2800" i="1" dirty="0"/>
              <a:t>noise</a:t>
            </a:r>
            <a:r>
              <a:rPr lang="en-US" sz="2800" dirty="0"/>
              <a:t> words</a:t>
            </a:r>
          </a:p>
          <a:p>
            <a:pPr marL="61913" lvl="1"/>
            <a:r>
              <a:rPr lang="en-US" sz="2800" dirty="0"/>
              <a:t>Any random word that isn't</a:t>
            </a:r>
            <a:r>
              <a:rPr lang="en-US" sz="2800" i="1" dirty="0"/>
              <a:t> t</a:t>
            </a:r>
          </a:p>
          <a:p>
            <a:endParaRPr lang="en-US" dirty="0"/>
          </a:p>
        </p:txBody>
      </p:sp>
    </p:spTree>
    <p:extLst>
      <p:ext uri="{BB962C8B-B14F-4D97-AF65-F5344CB8AC3E}">
        <p14:creationId xmlns:p14="http://schemas.microsoft.com/office/powerpoint/2010/main" val="793004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How many noise words?</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t>12/3/20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22</a:t>
            </a:fld>
            <a:endParaRPr lang="en-US"/>
          </a:p>
        </p:txBody>
      </p:sp>
      <p:pic>
        <p:nvPicPr>
          <p:cNvPr id="5" name="Picture 4">
            <a:extLst>
              <a:ext uri="{FF2B5EF4-FFF2-40B4-BE49-F238E27FC236}">
                <a16:creationId xmlns:a16="http://schemas.microsoft.com/office/drawing/2014/main" id="{E7A3BE19-49A1-6941-8FD0-DC7760DB8006}"/>
              </a:ext>
            </a:extLst>
          </p:cNvPr>
          <p:cNvPicPr>
            <a:picLocks noChangeAspect="1"/>
          </p:cNvPicPr>
          <p:nvPr/>
        </p:nvPicPr>
        <p:blipFill>
          <a:blip r:embed="rId3"/>
          <a:stretch>
            <a:fillRect/>
          </a:stretch>
        </p:blipFill>
        <p:spPr>
          <a:xfrm>
            <a:off x="2742335" y="3966659"/>
            <a:ext cx="2917658" cy="2463800"/>
          </a:xfrm>
          <a:prstGeom prst="rect">
            <a:avLst/>
          </a:prstGeom>
        </p:spPr>
      </p:pic>
      <p:pic>
        <p:nvPicPr>
          <p:cNvPr id="7" name="Picture 6">
            <a:extLst>
              <a:ext uri="{FF2B5EF4-FFF2-40B4-BE49-F238E27FC236}">
                <a16:creationId xmlns:a16="http://schemas.microsoft.com/office/drawing/2014/main" id="{6D07A3C9-AE98-1E41-8F56-6A11C1C561C7}"/>
              </a:ext>
            </a:extLst>
          </p:cNvPr>
          <p:cNvPicPr>
            <a:picLocks noChangeAspect="1"/>
          </p:cNvPicPr>
          <p:nvPr/>
        </p:nvPicPr>
        <p:blipFill>
          <a:blip r:embed="rId4"/>
          <a:stretch>
            <a:fillRect/>
          </a:stretch>
        </p:blipFill>
        <p:spPr>
          <a:xfrm>
            <a:off x="6050150" y="3966660"/>
            <a:ext cx="4495800" cy="2342881"/>
          </a:xfrm>
          <a:prstGeom prst="rect">
            <a:avLst/>
          </a:prstGeom>
        </p:spPr>
      </p:pic>
      <p:sp>
        <p:nvSpPr>
          <p:cNvPr id="9" name="TextBox 8">
            <a:extLst>
              <a:ext uri="{FF2B5EF4-FFF2-40B4-BE49-F238E27FC236}">
                <a16:creationId xmlns:a16="http://schemas.microsoft.com/office/drawing/2014/main" id="{A342C8FA-10B3-AD44-9B6B-9D75978EB7D2}"/>
              </a:ext>
            </a:extLst>
          </p:cNvPr>
          <p:cNvSpPr txBox="1"/>
          <p:nvPr/>
        </p:nvSpPr>
        <p:spPr>
          <a:xfrm>
            <a:off x="9803705" y="3820438"/>
            <a:ext cx="569387" cy="369332"/>
          </a:xfrm>
          <a:prstGeom prst="rect">
            <a:avLst/>
          </a:prstGeom>
          <a:noFill/>
        </p:spPr>
        <p:txBody>
          <a:bodyPr wrap="none" rtlCol="0">
            <a:spAutoFit/>
          </a:bodyPr>
          <a:lstStyle/>
          <a:p>
            <a:r>
              <a:rPr lang="en-US" dirty="0"/>
              <a:t>k=2</a:t>
            </a:r>
          </a:p>
        </p:txBody>
      </p:sp>
    </p:spTree>
    <p:extLst>
      <p:ext uri="{BB962C8B-B14F-4D97-AF65-F5344CB8AC3E}">
        <p14:creationId xmlns:p14="http://schemas.microsoft.com/office/powerpoint/2010/main" val="4123969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BD92-E14C-CD40-B489-9A25858FF31B}"/>
              </a:ext>
            </a:extLst>
          </p:cNvPr>
          <p:cNvSpPr>
            <a:spLocks noGrp="1"/>
          </p:cNvSpPr>
          <p:nvPr>
            <p:ph type="title"/>
          </p:nvPr>
        </p:nvSpPr>
        <p:spPr/>
        <p:txBody>
          <a:bodyPr/>
          <a:lstStyle/>
          <a:p>
            <a:r>
              <a:rPr lang="en-US" dirty="0"/>
              <a:t>Choosing noise words</a:t>
            </a:r>
          </a:p>
        </p:txBody>
      </p:sp>
      <p:sp>
        <p:nvSpPr>
          <p:cNvPr id="3" name="Content Placeholder 2">
            <a:extLst>
              <a:ext uri="{FF2B5EF4-FFF2-40B4-BE49-F238E27FC236}">
                <a16:creationId xmlns:a16="http://schemas.microsoft.com/office/drawing/2014/main" id="{90B28E31-57AF-2B4F-8897-1D61143347A1}"/>
              </a:ext>
            </a:extLst>
          </p:cNvPr>
          <p:cNvSpPr>
            <a:spLocks noGrp="1"/>
          </p:cNvSpPr>
          <p:nvPr>
            <p:ph idx="1"/>
          </p:nvPr>
        </p:nvSpPr>
        <p:spPr/>
        <p:txBody>
          <a:bodyPr/>
          <a:lstStyle/>
          <a:p>
            <a:r>
              <a:rPr lang="en-US" dirty="0"/>
              <a:t>Could pick w according to their unigram frequency P(w)</a:t>
            </a:r>
          </a:p>
          <a:p>
            <a:r>
              <a:rPr lang="en-US" dirty="0"/>
              <a:t>More common to chosen then according to p</a:t>
            </a:r>
            <a:r>
              <a:rPr lang="en-US" baseline="-25000" dirty="0"/>
              <a:t>α</a:t>
            </a:r>
            <a:r>
              <a:rPr lang="en-US" dirty="0"/>
              <a:t>(w)</a:t>
            </a:r>
          </a:p>
          <a:p>
            <a:endParaRPr lang="en-US" dirty="0"/>
          </a:p>
          <a:p>
            <a:endParaRPr lang="en-US" dirty="0"/>
          </a:p>
          <a:p>
            <a:endParaRPr lang="en-US" dirty="0"/>
          </a:p>
          <a:p>
            <a:r>
              <a:rPr lang="en-US" dirty="0"/>
              <a:t>α= ¾ works well because it gives rare noise words slightly higher probability</a:t>
            </a:r>
          </a:p>
          <a:p>
            <a:r>
              <a:rPr lang="en-US" dirty="0"/>
              <a:t>To show this, imagine two events p(a)=.99 and p(b) = .01:</a:t>
            </a:r>
          </a:p>
        </p:txBody>
      </p:sp>
      <p:pic>
        <p:nvPicPr>
          <p:cNvPr id="4" name="Picture 3">
            <a:extLst>
              <a:ext uri="{FF2B5EF4-FFF2-40B4-BE49-F238E27FC236}">
                <a16:creationId xmlns:a16="http://schemas.microsoft.com/office/drawing/2014/main" id="{81C81F38-C70B-9541-B5D3-1BA59515CED4}"/>
              </a:ext>
            </a:extLst>
          </p:cNvPr>
          <p:cNvPicPr>
            <a:picLocks noChangeAspect="1"/>
          </p:cNvPicPr>
          <p:nvPr/>
        </p:nvPicPr>
        <p:blipFill>
          <a:blip r:embed="rId3"/>
          <a:stretch>
            <a:fillRect/>
          </a:stretch>
        </p:blipFill>
        <p:spPr>
          <a:xfrm>
            <a:off x="4088095" y="2203450"/>
            <a:ext cx="3577281" cy="1225550"/>
          </a:xfrm>
          <a:prstGeom prst="rect">
            <a:avLst/>
          </a:prstGeom>
        </p:spPr>
      </p:pic>
      <p:pic>
        <p:nvPicPr>
          <p:cNvPr id="5" name="Picture 4">
            <a:extLst>
              <a:ext uri="{FF2B5EF4-FFF2-40B4-BE49-F238E27FC236}">
                <a16:creationId xmlns:a16="http://schemas.microsoft.com/office/drawing/2014/main" id="{39A72408-2FDF-8D40-8538-17DDC9CFB7E5}"/>
              </a:ext>
            </a:extLst>
          </p:cNvPr>
          <p:cNvPicPr>
            <a:picLocks noChangeAspect="1"/>
          </p:cNvPicPr>
          <p:nvPr/>
        </p:nvPicPr>
        <p:blipFill>
          <a:blip r:embed="rId4"/>
          <a:stretch>
            <a:fillRect/>
          </a:stretch>
        </p:blipFill>
        <p:spPr>
          <a:xfrm>
            <a:off x="4389613" y="4549941"/>
            <a:ext cx="3412773" cy="1462617"/>
          </a:xfrm>
          <a:prstGeom prst="rect">
            <a:avLst/>
          </a:prstGeom>
        </p:spPr>
      </p:pic>
    </p:spTree>
    <p:extLst>
      <p:ext uri="{BB962C8B-B14F-4D97-AF65-F5344CB8AC3E}">
        <p14:creationId xmlns:p14="http://schemas.microsoft.com/office/powerpoint/2010/main" val="537947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sz="3200" dirty="0"/>
              <a:t>Iterative process.</a:t>
            </a:r>
          </a:p>
          <a:p>
            <a:r>
              <a:rPr lang="en-US" sz="3200" dirty="0"/>
              <a:t>We’ll start with 0 or random weights</a:t>
            </a:r>
          </a:p>
          <a:p>
            <a:r>
              <a:rPr lang="en-US" sz="3200" dirty="0"/>
              <a:t>Then adjust the word weights to</a:t>
            </a:r>
          </a:p>
          <a:p>
            <a:pPr lvl="1"/>
            <a:r>
              <a:rPr lang="en-US" sz="2800" dirty="0"/>
              <a:t>make the positive pairs more likely </a:t>
            </a:r>
          </a:p>
          <a:p>
            <a:pPr lvl="1"/>
            <a:r>
              <a:rPr lang="en-US" sz="2800" dirty="0"/>
              <a:t>and the negative pairs less likely</a:t>
            </a:r>
          </a:p>
          <a:p>
            <a:r>
              <a:rPr lang="en-US" sz="3000" dirty="0"/>
              <a:t>over the entire training set:</a:t>
            </a:r>
          </a:p>
          <a:p>
            <a:endParaRPr lang="en-US" dirty="0"/>
          </a:p>
        </p:txBody>
      </p:sp>
    </p:spTree>
    <p:extLst>
      <p:ext uri="{BB962C8B-B14F-4D97-AF65-F5344CB8AC3E}">
        <p14:creationId xmlns:p14="http://schemas.microsoft.com/office/powerpoint/2010/main" val="2045152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Setup</a:t>
            </a:r>
          </a:p>
        </p:txBody>
      </p:sp>
      <p:sp>
        <p:nvSpPr>
          <p:cNvPr id="3" name="Content Placeholder 2"/>
          <p:cNvSpPr>
            <a:spLocks noGrp="1"/>
          </p:cNvSpPr>
          <p:nvPr>
            <p:ph idx="1"/>
          </p:nvPr>
        </p:nvSpPr>
        <p:spPr/>
        <p:txBody>
          <a:bodyPr>
            <a:normAutofit/>
          </a:bodyPr>
          <a:lstStyle/>
          <a:p>
            <a:r>
              <a:rPr lang="en-US" sz="2800" dirty="0"/>
              <a:t>Let's represent words as vectors of some length (say 300), randomly initialized. </a:t>
            </a:r>
          </a:p>
          <a:p>
            <a:r>
              <a:rPr lang="en-US" sz="2800" dirty="0"/>
              <a:t>So we start with 300 * V random parameters</a:t>
            </a:r>
          </a:p>
          <a:p>
            <a:r>
              <a:rPr lang="en-US" sz="2800" dirty="0"/>
              <a:t>Over the entire training set, we’d like to adjust those word vectors such that we</a:t>
            </a:r>
          </a:p>
          <a:p>
            <a:pPr lvl="1"/>
            <a:r>
              <a:rPr lang="en-US" sz="2800" dirty="0"/>
              <a:t>Maximize the similarity of the </a:t>
            </a:r>
            <a:r>
              <a:rPr lang="en-US" sz="2800" dirty="0">
                <a:solidFill>
                  <a:srgbClr val="009900"/>
                </a:solidFill>
              </a:rPr>
              <a:t>target word</a:t>
            </a:r>
            <a:r>
              <a:rPr lang="en-US" sz="2800" dirty="0"/>
              <a:t>, </a:t>
            </a:r>
            <a:r>
              <a:rPr lang="en-US" sz="2800" dirty="0">
                <a:solidFill>
                  <a:srgbClr val="009900"/>
                </a:solidFill>
              </a:rPr>
              <a:t>context word</a:t>
            </a:r>
            <a:r>
              <a:rPr lang="en-US" sz="2800" dirty="0"/>
              <a:t> pairs (</a:t>
            </a:r>
            <a:r>
              <a:rPr lang="en-US" sz="2800" dirty="0" err="1"/>
              <a:t>t,c</a:t>
            </a:r>
            <a:r>
              <a:rPr lang="en-US" sz="2800" dirty="0"/>
              <a:t>) drawn from the positive data</a:t>
            </a:r>
          </a:p>
          <a:p>
            <a:pPr lvl="1"/>
            <a:r>
              <a:rPr lang="en-US" sz="2800" dirty="0"/>
              <a:t>Minimize the similarity of the (</a:t>
            </a:r>
            <a:r>
              <a:rPr lang="en-US" sz="2800" dirty="0" err="1"/>
              <a:t>t,c</a:t>
            </a:r>
            <a:r>
              <a:rPr lang="en-US" sz="2800" dirty="0"/>
              <a:t>) pairs drawn from the negative data</a:t>
            </a:r>
            <a:r>
              <a:rPr lang="en-US" dirty="0"/>
              <a:t>. </a:t>
            </a:r>
          </a:p>
          <a:p>
            <a:pPr lvl="1"/>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t>12/3/20</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25</a:t>
            </a:fld>
            <a:endParaRPr lang="en-US"/>
          </a:p>
        </p:txBody>
      </p:sp>
    </p:spTree>
    <p:extLst>
      <p:ext uri="{BB962C8B-B14F-4D97-AF65-F5344CB8AC3E}">
        <p14:creationId xmlns:p14="http://schemas.microsoft.com/office/powerpoint/2010/main" val="2888508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Objective Criteria</a:t>
            </a:r>
          </a:p>
        </p:txBody>
      </p:sp>
      <p:sp>
        <p:nvSpPr>
          <p:cNvPr id="3" name="Content Placeholder 2"/>
          <p:cNvSpPr>
            <a:spLocks noGrp="1"/>
          </p:cNvSpPr>
          <p:nvPr>
            <p:ph idx="1"/>
          </p:nvPr>
        </p:nvSpPr>
        <p:spPr>
          <a:xfrm>
            <a:off x="2346960" y="1845734"/>
            <a:ext cx="7543801" cy="4326466"/>
          </a:xfrm>
        </p:spPr>
        <p:txBody>
          <a:bodyPr>
            <a:normAutofit/>
          </a:bodyPr>
          <a:lstStyle/>
          <a:p>
            <a:r>
              <a:rPr lang="en-US" sz="2800" dirty="0"/>
              <a:t>We want to maximize</a:t>
            </a:r>
            <a:r>
              <a:rPr lang="mr-IN" sz="2800" dirty="0"/>
              <a:t>…</a:t>
            </a:r>
            <a:endParaRPr lang="en-US" sz="2800" dirty="0"/>
          </a:p>
          <a:p>
            <a:endParaRPr lang="en-US" sz="2800" dirty="0"/>
          </a:p>
          <a:p>
            <a:endParaRPr lang="en-US" sz="2800" dirty="0"/>
          </a:p>
          <a:p>
            <a:r>
              <a:rPr lang="en-US" sz="2800" dirty="0"/>
              <a:t>Maximize the + label for the pairs from the positive training data, and the </a:t>
            </a:r>
            <a:r>
              <a:rPr lang="mr-IN" sz="2800" dirty="0"/>
              <a:t>–</a:t>
            </a:r>
            <a:r>
              <a:rPr lang="en-US" sz="2800" dirty="0"/>
              <a:t> label for the pairs sample from the negative data.</a:t>
            </a:r>
          </a:p>
          <a:p>
            <a:endParaRPr lang="en-US" sz="2800"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t>12/3/20</a:t>
            </a:fld>
            <a:endParaRPr lang="en-US"/>
          </a:p>
        </p:txBody>
      </p:sp>
      <p:sp>
        <p:nvSpPr>
          <p:cNvPr id="6" name="Slide Number Placeholder 5"/>
          <p:cNvSpPr>
            <a:spLocks noGrp="1"/>
          </p:cNvSpPr>
          <p:nvPr>
            <p:ph type="sldNum" sz="quarter" idx="4294967295"/>
          </p:nvPr>
        </p:nvSpPr>
        <p:spPr>
          <a:xfrm>
            <a:off x="10210800" y="5772150"/>
            <a:ext cx="457200" cy="228600"/>
          </a:xfrm>
          <a:prstGeom prst="rect">
            <a:avLst/>
          </a:prstGeom>
        </p:spPr>
        <p:txBody>
          <a:bodyPr/>
          <a:lstStyle/>
          <a:p>
            <a:pPr>
              <a:defRPr/>
            </a:pPr>
            <a:fld id="{713DD8BE-556E-3440-9013-11CC5588178D}" type="slidenum">
              <a:rPr lang="en-US" smtClean="0"/>
              <a:pPr>
                <a:defRPr/>
              </a:pPr>
              <a:t>26</a:t>
            </a:fld>
            <a:endParaRPr lang="en-US"/>
          </a:p>
        </p:txBody>
      </p:sp>
      <p:pic>
        <p:nvPicPr>
          <p:cNvPr id="7" name="Picture 6"/>
          <p:cNvPicPr>
            <a:picLocks noChangeAspect="1"/>
          </p:cNvPicPr>
          <p:nvPr/>
        </p:nvPicPr>
        <p:blipFill>
          <a:blip r:embed="rId3"/>
          <a:stretch>
            <a:fillRect/>
          </a:stretch>
        </p:blipFill>
        <p:spPr>
          <a:xfrm>
            <a:off x="2743200" y="2466744"/>
            <a:ext cx="6026150" cy="845431"/>
          </a:xfrm>
          <a:prstGeom prst="rect">
            <a:avLst/>
          </a:prstGeom>
        </p:spPr>
      </p:pic>
    </p:spTree>
    <p:extLst>
      <p:ext uri="{BB962C8B-B14F-4D97-AF65-F5344CB8AC3E}">
        <p14:creationId xmlns:p14="http://schemas.microsoft.com/office/powerpoint/2010/main" val="2822359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205BA-0E29-0C4F-9164-9FEF62A409CA}"/>
              </a:ext>
            </a:extLst>
          </p:cNvPr>
          <p:cNvSpPr>
            <a:spLocks noGrp="1"/>
          </p:cNvSpPr>
          <p:nvPr>
            <p:ph type="title"/>
          </p:nvPr>
        </p:nvSpPr>
        <p:spPr/>
        <p:txBody>
          <a:bodyPr/>
          <a:lstStyle/>
          <a:p>
            <a:r>
              <a:rPr lang="en-US" dirty="0"/>
              <a:t>Focusing on one target word t:</a:t>
            </a:r>
          </a:p>
        </p:txBody>
      </p:sp>
      <p:pic>
        <p:nvPicPr>
          <p:cNvPr id="5" name="Picture 4">
            <a:extLst>
              <a:ext uri="{FF2B5EF4-FFF2-40B4-BE49-F238E27FC236}">
                <a16:creationId xmlns:a16="http://schemas.microsoft.com/office/drawing/2014/main" id="{42A7FC01-3955-1442-AE36-7E486BF9BFE0}"/>
              </a:ext>
            </a:extLst>
          </p:cNvPr>
          <p:cNvPicPr>
            <a:picLocks noChangeAspect="1"/>
          </p:cNvPicPr>
          <p:nvPr/>
        </p:nvPicPr>
        <p:blipFill>
          <a:blip r:embed="rId3"/>
          <a:stretch>
            <a:fillRect/>
          </a:stretch>
        </p:blipFill>
        <p:spPr>
          <a:xfrm>
            <a:off x="3124200" y="2438400"/>
            <a:ext cx="6376126" cy="3638550"/>
          </a:xfrm>
          <a:prstGeom prst="rect">
            <a:avLst/>
          </a:prstGeom>
        </p:spPr>
      </p:pic>
    </p:spTree>
    <p:extLst>
      <p:ext uri="{BB962C8B-B14F-4D97-AF65-F5344CB8AC3E}">
        <p14:creationId xmlns:p14="http://schemas.microsoft.com/office/powerpoint/2010/main" val="3720844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1316038"/>
            <a:ext cx="11626850" cy="4784725"/>
          </a:xfrm>
        </p:spPr>
      </p:pic>
      <p:sp>
        <p:nvSpPr>
          <p:cNvPr id="5" name="Rectangle 4"/>
          <p:cNvSpPr/>
          <p:nvPr/>
        </p:nvSpPr>
        <p:spPr>
          <a:xfrm>
            <a:off x="1838794" y="4901785"/>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5408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1B21-9E8C-9540-A7C9-616266578999}"/>
              </a:ext>
            </a:extLst>
          </p:cNvPr>
          <p:cNvSpPr>
            <a:spLocks noGrp="1"/>
          </p:cNvSpPr>
          <p:nvPr>
            <p:ph type="title"/>
          </p:nvPr>
        </p:nvSpPr>
        <p:spPr/>
        <p:txBody>
          <a:bodyPr/>
          <a:lstStyle/>
          <a:p>
            <a:r>
              <a:rPr lang="en-US" dirty="0"/>
              <a:t>Train using gradient descent</a:t>
            </a:r>
          </a:p>
        </p:txBody>
      </p:sp>
      <p:sp>
        <p:nvSpPr>
          <p:cNvPr id="3" name="Content Placeholder 2">
            <a:extLst>
              <a:ext uri="{FF2B5EF4-FFF2-40B4-BE49-F238E27FC236}">
                <a16:creationId xmlns:a16="http://schemas.microsoft.com/office/drawing/2014/main" id="{2FD25EA6-7E13-914B-AD14-E10ED2BA616D}"/>
              </a:ext>
            </a:extLst>
          </p:cNvPr>
          <p:cNvSpPr>
            <a:spLocks noGrp="1"/>
          </p:cNvSpPr>
          <p:nvPr>
            <p:ph idx="1"/>
          </p:nvPr>
        </p:nvSpPr>
        <p:spPr/>
        <p:txBody>
          <a:bodyPr/>
          <a:lstStyle/>
          <a:p>
            <a:r>
              <a:rPr lang="en-US" dirty="0"/>
              <a:t>Actually learns two separate embedding matrices W and C</a:t>
            </a:r>
          </a:p>
          <a:p>
            <a:r>
              <a:rPr lang="en-US" dirty="0"/>
              <a:t>Can use W and throw away C, or merge them somehow</a:t>
            </a:r>
          </a:p>
        </p:txBody>
      </p:sp>
    </p:spTree>
    <p:extLst>
      <p:ext uri="{BB962C8B-B14F-4D97-AF65-F5344CB8AC3E}">
        <p14:creationId xmlns:p14="http://schemas.microsoft.com/office/powerpoint/2010/main" val="3266616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a:t>Alternative: dense vectors</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a:t>vectors which are</a:t>
            </a:r>
          </a:p>
          <a:p>
            <a:pPr lvl="1"/>
            <a:r>
              <a:rPr lang="en-US" b="1"/>
              <a:t>short</a:t>
            </a:r>
            <a:r>
              <a:rPr lang="en-US"/>
              <a:t> (length 50-1000)</a:t>
            </a:r>
          </a:p>
          <a:p>
            <a:pPr lvl="1"/>
            <a:r>
              <a:rPr lang="en-US" b="1"/>
              <a:t>dense</a:t>
            </a:r>
            <a:r>
              <a:rPr lang="en-US"/>
              <a:t> (most elements are non-zero)</a:t>
            </a:r>
          </a:p>
        </p:txBody>
      </p:sp>
      <p:sp>
        <p:nvSpPr>
          <p:cNvPr id="4" name="Slide Number Placeholder 3" hidden="1"/>
          <p:cNvSpPr>
            <a:spLocks noGrp="1"/>
          </p:cNvSpPr>
          <p:nvPr>
            <p:ph type="sldNum" sz="quarter" idx="4294967295"/>
          </p:nvPr>
        </p:nvSpPr>
        <p:spPr>
          <a:xfrm>
            <a:off x="9365974" y="6459786"/>
            <a:ext cx="567388" cy="365125"/>
          </a:xfrm>
          <a:prstGeom prst="rect">
            <a:avLst/>
          </a:prstGeom>
        </p:spPr>
        <p:txBody>
          <a:bodyPr>
            <a:normAutofit/>
          </a:bodyPr>
          <a:lstStyle/>
          <a:p>
            <a:pPr>
              <a:spcAft>
                <a:spcPts val="600"/>
              </a:spcAft>
            </a:pPr>
            <a:fld id="{10F35DC5-7E65-8247-99AB-4E984F8A921E}" type="slidenum">
              <a:rPr lang="en-US"/>
              <a:pPr>
                <a:spcAft>
                  <a:spcPts val="600"/>
                </a:spcAft>
              </a:pPr>
              <a:t>3</a:t>
            </a:fld>
            <a:endParaRPr lang="en-US"/>
          </a:p>
        </p:txBody>
      </p:sp>
    </p:spTree>
    <p:extLst>
      <p:ext uri="{BB962C8B-B14F-4D97-AF65-F5344CB8AC3E}">
        <p14:creationId xmlns:p14="http://schemas.microsoft.com/office/powerpoint/2010/main" val="422259304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logistic regression, the second most basic classifier used in machine learning after naïve Bayes</a:t>
            </a:r>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4090010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EC931-C4D3-6543-803C-212CE025F88F}"/>
              </a:ext>
            </a:extLst>
          </p:cNvPr>
          <p:cNvSpPr>
            <a:spLocks noGrp="1"/>
          </p:cNvSpPr>
          <p:nvPr>
            <p:ph type="title"/>
          </p:nvPr>
        </p:nvSpPr>
        <p:spPr/>
        <p:txBody>
          <a:bodyPr/>
          <a:lstStyle/>
          <a:p>
            <a:r>
              <a:rPr lang="en-US" dirty="0"/>
              <a:t>Evaluating embeddings</a:t>
            </a:r>
          </a:p>
        </p:txBody>
      </p:sp>
      <p:sp>
        <p:nvSpPr>
          <p:cNvPr id="3" name="Content Placeholder 2">
            <a:extLst>
              <a:ext uri="{FF2B5EF4-FFF2-40B4-BE49-F238E27FC236}">
                <a16:creationId xmlns:a16="http://schemas.microsoft.com/office/drawing/2014/main" id="{60E1B482-CFE4-6341-8AD4-AC9F3BDD320B}"/>
              </a:ext>
            </a:extLst>
          </p:cNvPr>
          <p:cNvSpPr>
            <a:spLocks noGrp="1"/>
          </p:cNvSpPr>
          <p:nvPr>
            <p:ph idx="1"/>
          </p:nvPr>
        </p:nvSpPr>
        <p:spPr/>
        <p:txBody>
          <a:bodyPr/>
          <a:lstStyle/>
          <a:p>
            <a:r>
              <a:rPr lang="en-US" sz="3200" dirty="0"/>
              <a:t>Compare to human scores on word similarity-type tasks:</a:t>
            </a:r>
          </a:p>
          <a:p>
            <a:pPr marL="285750" indent="-223838">
              <a:buFont typeface="Arial" panose="020B0604020202020204" pitchFamily="34" charset="0"/>
              <a:buChar char="•"/>
            </a:pPr>
            <a:r>
              <a:rPr lang="en-US" sz="2400" dirty="0"/>
              <a:t>WordSim-353 (Finkelstein et al., 2002)</a:t>
            </a:r>
          </a:p>
          <a:p>
            <a:pPr marL="285750" indent="-223838">
              <a:buFont typeface="Arial" panose="020B0604020202020204" pitchFamily="34" charset="0"/>
              <a:buChar char="•"/>
            </a:pPr>
            <a:r>
              <a:rPr lang="en-US" sz="2400" dirty="0"/>
              <a:t>SimLex-999 (Hill et al., 2015)</a:t>
            </a:r>
          </a:p>
          <a:p>
            <a:pPr marL="285750" indent="-223838">
              <a:buFont typeface="Arial" panose="020B0604020202020204" pitchFamily="34" charset="0"/>
              <a:buChar char="•"/>
            </a:pPr>
            <a:r>
              <a:rPr lang="en-US" sz="2400" dirty="0"/>
              <a:t>Stanford Contextual Word Similarity (SCWS) dataset (Huang et al., 2012) </a:t>
            </a:r>
          </a:p>
          <a:p>
            <a:pPr marL="285750" indent="-223838">
              <a:buFont typeface="Arial" panose="020B0604020202020204" pitchFamily="34" charset="0"/>
              <a:buChar char="•"/>
            </a:pPr>
            <a:r>
              <a:rPr lang="en-US" sz="2400" dirty="0"/>
              <a:t>TOEFL dataset: “</a:t>
            </a:r>
            <a:r>
              <a:rPr lang="en-US" sz="2400" i="1" dirty="0"/>
              <a:t>levied” is closest in meaning to: </a:t>
            </a:r>
            <a:br>
              <a:rPr lang="en-US" sz="2400" i="1" dirty="0"/>
            </a:br>
            <a:r>
              <a:rPr lang="en-US" sz="2400" i="1" dirty="0"/>
              <a:t>	(a) imposed, (b) believed, (c) requested, (d) correlated </a:t>
            </a:r>
            <a:endParaRPr lang="en-US" sz="2400" dirty="0"/>
          </a:p>
          <a:p>
            <a:endParaRPr lang="en-US" dirty="0"/>
          </a:p>
        </p:txBody>
      </p:sp>
    </p:spTree>
    <p:extLst>
      <p:ext uri="{BB962C8B-B14F-4D97-AF65-F5344CB8AC3E}">
        <p14:creationId xmlns:p14="http://schemas.microsoft.com/office/powerpoint/2010/main" val="1302035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03508" y="1676400"/>
            <a:ext cx="9264493" cy="3905936"/>
          </a:xfrm>
          <a:prstGeom prst="rect">
            <a:avLst/>
          </a:prstGeom>
        </p:spPr>
      </p:pic>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2346960" y="286605"/>
            <a:ext cx="7543800" cy="1450757"/>
          </a:xfrm>
        </p:spPr>
        <p:txBody>
          <a:bodyPr/>
          <a:lstStyle/>
          <a:p>
            <a:r>
              <a:rPr lang="en-US" dirty="0"/>
              <a:t>Intrinsic </a:t>
            </a:r>
            <a:r>
              <a:rPr lang="en-US" dirty="0" err="1"/>
              <a:t>evalation</a:t>
            </a:r>
            <a:endParaRPr lang="en-US" dirty="0"/>
          </a:p>
        </p:txBody>
      </p:sp>
    </p:spTree>
    <p:extLst>
      <p:ext uri="{BB962C8B-B14F-4D97-AF65-F5344CB8AC3E}">
        <p14:creationId xmlns:p14="http://schemas.microsoft.com/office/powerpoint/2010/main" val="3343375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2346960" y="286605"/>
            <a:ext cx="7543800" cy="1450757"/>
          </a:xfrm>
        </p:spPr>
        <p:txBody>
          <a:bodyPr/>
          <a:lstStyle/>
          <a:p>
            <a:r>
              <a:rPr lang="en-US" dirty="0"/>
              <a:t>Compute correlation</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46960" y="1313154"/>
            <a:ext cx="7924800" cy="5081551"/>
          </a:xfrm>
          <a:prstGeom prst="rect">
            <a:avLst/>
          </a:prstGeom>
        </p:spPr>
      </p:pic>
    </p:spTree>
    <p:extLst>
      <p:ext uri="{BB962C8B-B14F-4D97-AF65-F5344CB8AC3E}">
        <p14:creationId xmlns:p14="http://schemas.microsoft.com/office/powerpoint/2010/main" val="3308416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703996"/>
          </a:xfrm>
        </p:spPr>
        <p:txBody>
          <a:bodyPr>
            <a:normAutofit/>
          </a:bodyPr>
          <a:lstStyle/>
          <a:p>
            <a:r>
              <a:rPr lang="en-US" dirty="0"/>
              <a:t>Properties of </a:t>
            </a:r>
            <a:r>
              <a:rPr lang="en-US" dirty="0" err="1"/>
              <a:t>embeddings</a:t>
            </a:r>
            <a:endParaRPr lang="en-US" dirty="0"/>
          </a:p>
        </p:txBody>
      </p:sp>
      <p:sp>
        <p:nvSpPr>
          <p:cNvPr id="4" name="Slide Number Placeholder 3"/>
          <p:cNvSpPr>
            <a:spLocks noGrp="1"/>
          </p:cNvSpPr>
          <p:nvPr>
            <p:ph type="sldNum" sz="quarter" idx="4294967295"/>
          </p:nvPr>
        </p:nvSpPr>
        <p:spPr>
          <a:xfrm>
            <a:off x="1828800" y="5562600"/>
            <a:ext cx="1981200" cy="342900"/>
          </a:xfrm>
          <a:prstGeom prst="rect">
            <a:avLst/>
          </a:prstGeom>
        </p:spPr>
        <p:txBody>
          <a:bodyPr/>
          <a:lstStyle/>
          <a:p>
            <a:fld id="{10F35DC5-7E65-8247-99AB-4E984F8A921E}" type="slidenum">
              <a:rPr lang="en-US" smtClean="0"/>
              <a:pPr/>
              <a:t>34</a:t>
            </a:fld>
            <a:endParaRPr lang="en-US"/>
          </a:p>
        </p:txBody>
      </p:sp>
      <p:sp>
        <p:nvSpPr>
          <p:cNvPr id="6" name="Content Placeholder 5"/>
          <p:cNvSpPr>
            <a:spLocks noGrp="1"/>
          </p:cNvSpPr>
          <p:nvPr>
            <p:ph idx="1"/>
          </p:nvPr>
        </p:nvSpPr>
        <p:spPr>
          <a:xfrm>
            <a:off x="2346960" y="2590800"/>
            <a:ext cx="7543801" cy="3278294"/>
          </a:xfrm>
        </p:spPr>
        <p:txBody>
          <a:bodyPr>
            <a:normAutofit lnSpcReduction="10000"/>
          </a:bodyPr>
          <a:lstStyle/>
          <a:p>
            <a:r>
              <a:rPr lang="en-US" sz="3200" dirty="0"/>
              <a:t>C = ±2 The nearest words to </a:t>
            </a:r>
            <a:r>
              <a:rPr lang="en-US" sz="3200" i="1" dirty="0"/>
              <a:t>Hogwarts:</a:t>
            </a:r>
          </a:p>
          <a:p>
            <a:pPr lvl="1"/>
            <a:r>
              <a:rPr lang="en-US" sz="2800" i="1" dirty="0"/>
              <a:t>Sunnydale</a:t>
            </a:r>
          </a:p>
          <a:p>
            <a:pPr lvl="1"/>
            <a:r>
              <a:rPr lang="en-US" sz="2800" i="1" dirty="0" err="1"/>
              <a:t>Evernight</a:t>
            </a:r>
            <a:endParaRPr lang="en-US" sz="2800" i="1" dirty="0"/>
          </a:p>
          <a:p>
            <a:r>
              <a:rPr lang="en-US" sz="3200" dirty="0"/>
              <a:t>C = ±5 The nearest words to </a:t>
            </a:r>
            <a:r>
              <a:rPr lang="en-US" sz="3200" i="1" dirty="0"/>
              <a:t>Hogwarts:</a:t>
            </a:r>
          </a:p>
          <a:p>
            <a:pPr lvl="1"/>
            <a:r>
              <a:rPr lang="en-US" sz="2800" i="1" dirty="0"/>
              <a:t>Dumbledore</a:t>
            </a:r>
          </a:p>
          <a:p>
            <a:pPr lvl="1"/>
            <a:r>
              <a:rPr lang="en-US" sz="2800" i="1" dirty="0"/>
              <a:t>Malfoy</a:t>
            </a:r>
          </a:p>
          <a:p>
            <a:pPr lvl="1"/>
            <a:r>
              <a:rPr lang="en-US" sz="2800" i="1" dirty="0" err="1"/>
              <a:t>halfblood</a:t>
            </a:r>
            <a:endParaRPr lang="en-US" sz="2800" i="1" dirty="0"/>
          </a:p>
          <a:p>
            <a:pPr lvl="1"/>
            <a:endParaRPr lang="en-US" sz="2200" i="1" dirty="0"/>
          </a:p>
        </p:txBody>
      </p:sp>
      <p:sp>
        <p:nvSpPr>
          <p:cNvPr id="3" name="TextBox 2">
            <a:extLst>
              <a:ext uri="{FF2B5EF4-FFF2-40B4-BE49-F238E27FC236}">
                <a16:creationId xmlns:a16="http://schemas.microsoft.com/office/drawing/2014/main" id="{2CF812D2-77F0-6942-B278-E40C9CCEAD9F}"/>
              </a:ext>
            </a:extLst>
          </p:cNvPr>
          <p:cNvSpPr txBox="1"/>
          <p:nvPr/>
        </p:nvSpPr>
        <p:spPr>
          <a:xfrm>
            <a:off x="3402905" y="1478072"/>
            <a:ext cx="5399235" cy="461665"/>
          </a:xfrm>
          <a:prstGeom prst="rect">
            <a:avLst/>
          </a:prstGeom>
          <a:noFill/>
        </p:spPr>
        <p:txBody>
          <a:bodyPr wrap="none" rtlCol="0">
            <a:spAutoFit/>
          </a:bodyPr>
          <a:lstStyle/>
          <a:p>
            <a:r>
              <a:rPr lang="en-US" sz="2400" dirty="0"/>
              <a:t>Similarity depends on window size C</a:t>
            </a:r>
          </a:p>
        </p:txBody>
      </p:sp>
    </p:spTree>
    <p:extLst>
      <p:ext uri="{BB962C8B-B14F-4D97-AF65-F5344CB8AC3E}">
        <p14:creationId xmlns:p14="http://schemas.microsoft.com/office/powerpoint/2010/main" val="666903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context window change word </a:t>
            </a:r>
            <a:r>
              <a:rPr lang="en-US" dirty="0" err="1"/>
              <a:t>emeddings</a:t>
            </a:r>
            <a:r>
              <a:rPr lang="en-US" dirty="0"/>
              <a:t>?</a:t>
            </a:r>
          </a:p>
        </p:txBody>
      </p:sp>
      <p:grpSp>
        <p:nvGrpSpPr>
          <p:cNvPr id="6" name="Group 5"/>
          <p:cNvGrpSpPr/>
          <p:nvPr/>
        </p:nvGrpSpPr>
        <p:grpSpPr>
          <a:xfrm>
            <a:off x="2004211" y="1511808"/>
            <a:ext cx="8183577" cy="6579900"/>
            <a:chOff x="3124200" y="2800350"/>
            <a:chExt cx="2935635" cy="2360360"/>
          </a:xfrm>
        </p:grpSpPr>
        <p:pic>
          <p:nvPicPr>
            <p:cNvPr id="3" name="Picture 2"/>
            <p:cNvPicPr>
              <a:picLocks noChangeAspect="1"/>
            </p:cNvPicPr>
            <p:nvPr/>
          </p:nvPicPr>
          <p:blipFill>
            <a:blip r:embed="rId2"/>
            <a:stretch>
              <a:fillRect/>
            </a:stretch>
          </p:blipFill>
          <p:spPr>
            <a:xfrm>
              <a:off x="3124200" y="2800350"/>
              <a:ext cx="2895600" cy="1257300"/>
            </a:xfrm>
            <a:prstGeom prst="rect">
              <a:avLst/>
            </a:prstGeom>
          </p:spPr>
        </p:pic>
        <p:pic>
          <p:nvPicPr>
            <p:cNvPr id="5" name="Picture 4"/>
            <p:cNvPicPr>
              <a:picLocks noChangeAspect="1"/>
            </p:cNvPicPr>
            <p:nvPr/>
          </p:nvPicPr>
          <p:blipFill>
            <a:blip r:embed="rId3"/>
            <a:stretch>
              <a:fillRect/>
            </a:stretch>
          </p:blipFill>
          <p:spPr>
            <a:xfrm>
              <a:off x="3151535" y="4030410"/>
              <a:ext cx="2908300" cy="1130300"/>
            </a:xfrm>
            <a:prstGeom prst="rect">
              <a:avLst/>
            </a:prstGeom>
          </p:spPr>
        </p:pic>
      </p:grpSp>
    </p:spTree>
    <p:extLst>
      <p:ext uri="{BB962C8B-B14F-4D97-AF65-F5344CB8AC3E}">
        <p14:creationId xmlns:p14="http://schemas.microsoft.com/office/powerpoint/2010/main" val="3712768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analogies with </a:t>
            </a:r>
            <a:r>
              <a:rPr lang="en-US" dirty="0" err="1"/>
              <a:t>embeddings</a:t>
            </a:r>
            <a:endParaRPr lang="en-US" dirty="0"/>
          </a:p>
        </p:txBody>
      </p:sp>
      <p:sp>
        <p:nvSpPr>
          <p:cNvPr id="3" name="Content Placeholder 2"/>
          <p:cNvSpPr>
            <a:spLocks noGrp="1"/>
          </p:cNvSpPr>
          <p:nvPr>
            <p:ph idx="1"/>
          </p:nvPr>
        </p:nvSpPr>
        <p:spPr/>
        <p:txBody>
          <a:bodyPr/>
          <a:lstStyle/>
          <a:p>
            <a:r>
              <a:rPr lang="en-US" sz="2400" dirty="0"/>
              <a:t>In a word-analogy task we are given two pairs of words that share a relation (e.g. “</a:t>
            </a:r>
            <a:r>
              <a:rPr lang="en-US" sz="2400" dirty="0" err="1"/>
              <a:t>man:woman</a:t>
            </a:r>
            <a:r>
              <a:rPr lang="en-US" sz="2400" dirty="0"/>
              <a:t>”, “</a:t>
            </a:r>
            <a:r>
              <a:rPr lang="en-US" sz="2400" dirty="0" err="1"/>
              <a:t>king:queen</a:t>
            </a:r>
            <a:r>
              <a:rPr lang="en-US" sz="2400" dirty="0"/>
              <a:t>”). </a:t>
            </a:r>
          </a:p>
          <a:p>
            <a:r>
              <a:rPr lang="en-US" sz="2400" dirty="0"/>
              <a:t>The identity of the fourth word (“queen”) is hidden, and we need to infer it based on the other three by answering</a:t>
            </a:r>
          </a:p>
          <a:p>
            <a:r>
              <a:rPr lang="en-US" sz="2400" dirty="0"/>
              <a:t>“</a:t>
            </a:r>
            <a:r>
              <a:rPr lang="en-US" sz="2400" i="1" dirty="0"/>
              <a:t>man </a:t>
            </a:r>
            <a:r>
              <a:rPr lang="en-US" sz="2400" dirty="0"/>
              <a:t>is to </a:t>
            </a:r>
            <a:r>
              <a:rPr lang="en-US" sz="2400" i="1" dirty="0"/>
              <a:t>woman </a:t>
            </a:r>
            <a:r>
              <a:rPr lang="en-US" sz="2400" dirty="0"/>
              <a:t>as </a:t>
            </a:r>
            <a:r>
              <a:rPr lang="en-US" sz="2400" i="1" dirty="0"/>
              <a:t>king </a:t>
            </a:r>
            <a:r>
              <a:rPr lang="en-US" sz="2400" dirty="0"/>
              <a:t>is to — ?” </a:t>
            </a:r>
          </a:p>
          <a:p>
            <a:r>
              <a:rPr lang="en-US" sz="2400" dirty="0"/>
              <a:t>More generally, we will say </a:t>
            </a:r>
            <a:r>
              <a:rPr lang="es-ES_tradnl" sz="2400" b="1" dirty="0" err="1"/>
              <a:t>a:a</a:t>
            </a:r>
            <a:r>
              <a:rPr lang="es-ES_tradnl" sz="2400" b="1" dirty="0"/>
              <a:t>∗</a:t>
            </a:r>
            <a:r>
              <a:rPr lang="es-ES_tradnl" sz="2400" dirty="0"/>
              <a:t> as </a:t>
            </a:r>
            <a:r>
              <a:rPr lang="es-ES_tradnl" sz="2400" b="1" dirty="0" err="1"/>
              <a:t>b:b</a:t>
            </a:r>
            <a:r>
              <a:rPr lang="es-ES_tradnl" sz="2400" b="1" dirty="0"/>
              <a:t>∗.</a:t>
            </a:r>
          </a:p>
          <a:p>
            <a:r>
              <a:rPr lang="es-ES_tradnl" sz="2400" b="1" dirty="0"/>
              <a:t>Can </a:t>
            </a:r>
            <a:r>
              <a:rPr lang="es-ES_tradnl" sz="2400" b="1" dirty="0" err="1"/>
              <a:t>we</a:t>
            </a:r>
            <a:r>
              <a:rPr lang="es-ES_tradnl" sz="2400" b="1" dirty="0"/>
              <a:t> </a:t>
            </a:r>
            <a:r>
              <a:rPr lang="es-ES_tradnl" sz="2400" b="1" dirty="0" err="1"/>
              <a:t>solve</a:t>
            </a:r>
            <a:r>
              <a:rPr lang="es-ES_tradnl" sz="2400" b="1" dirty="0"/>
              <a:t> </a:t>
            </a:r>
            <a:r>
              <a:rPr lang="es-ES_tradnl" sz="2400" b="1" dirty="0" err="1"/>
              <a:t>these</a:t>
            </a:r>
            <a:r>
              <a:rPr lang="es-ES_tradnl" sz="2400" b="1" dirty="0"/>
              <a:t> </a:t>
            </a:r>
            <a:r>
              <a:rPr lang="es-ES_tradnl" sz="2400" b="1" dirty="0" err="1"/>
              <a:t>with</a:t>
            </a:r>
            <a:r>
              <a:rPr lang="es-ES_tradnl" sz="2400" b="1" dirty="0"/>
              <a:t> </a:t>
            </a:r>
            <a:r>
              <a:rPr lang="es-ES_tradnl" sz="2400" b="1" dirty="0" err="1"/>
              <a:t>word</a:t>
            </a:r>
            <a:r>
              <a:rPr lang="es-ES_tradnl" sz="2400" b="1" dirty="0"/>
              <a:t> </a:t>
            </a:r>
            <a:r>
              <a:rPr lang="es-ES_tradnl" sz="2400" b="1" dirty="0" err="1"/>
              <a:t>vectors</a:t>
            </a:r>
            <a:r>
              <a:rPr lang="es-ES_tradnl" sz="2400" b="1" dirty="0"/>
              <a:t>? </a:t>
            </a:r>
          </a:p>
          <a:p>
            <a:endParaRPr lang="en-US" sz="2400" dirty="0"/>
          </a:p>
        </p:txBody>
      </p:sp>
    </p:spTree>
    <p:extLst>
      <p:ext uri="{BB962C8B-B14F-4D97-AF65-F5344CB8AC3E}">
        <p14:creationId xmlns:p14="http://schemas.microsoft.com/office/powerpoint/2010/main" val="3019533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37</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93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38</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8645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39</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3458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3778169" y="3749591"/>
            <a:ext cx="742511"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5421607" y="4004505"/>
            <a:ext cx="1119217"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3458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40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2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2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3000"/>
                                        <p:tgtEl>
                                          <p:spTgt spid="1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3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a:t>Sparse versus dense vectors</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a:t>Why dense vectors?</a:t>
            </a:r>
          </a:p>
          <a:p>
            <a:pPr lvl="1"/>
            <a:r>
              <a:rPr lang="en-US"/>
              <a:t>Short vectors may be easier to use as </a:t>
            </a:r>
            <a:r>
              <a:rPr lang="en-US" b="1"/>
              <a:t>features</a:t>
            </a:r>
            <a:r>
              <a:rPr lang="en-US"/>
              <a:t> in machine learning (fewer weights to tune)</a:t>
            </a:r>
          </a:p>
          <a:p>
            <a:pPr lvl="1"/>
            <a:r>
              <a:rPr lang="en-US"/>
              <a:t>Dense vectors may </a:t>
            </a:r>
            <a:r>
              <a:rPr lang="en-US" b="1"/>
              <a:t>generalize</a:t>
            </a:r>
            <a:r>
              <a:rPr lang="en-US"/>
              <a:t> better than storing explicit counts</a:t>
            </a:r>
          </a:p>
          <a:p>
            <a:pPr lvl="1"/>
            <a:r>
              <a:rPr lang="en-US"/>
              <a:t>They may do better at capturing synonymy:</a:t>
            </a:r>
          </a:p>
          <a:p>
            <a:pPr lvl="2"/>
            <a:r>
              <a:rPr lang="en-US" i="1"/>
              <a:t>car</a:t>
            </a:r>
            <a:r>
              <a:rPr lang="en-US"/>
              <a:t> and </a:t>
            </a:r>
            <a:r>
              <a:rPr lang="en-US" i="1"/>
              <a:t>automobile</a:t>
            </a:r>
            <a:r>
              <a:rPr lang="en-US"/>
              <a:t> are synonyms; but are distinct dimensions in sparse vectors</a:t>
            </a:r>
          </a:p>
          <a:p>
            <a:pPr lvl="3"/>
            <a:r>
              <a:rPr lang="en-US"/>
              <a:t>a word with </a:t>
            </a:r>
            <a:r>
              <a:rPr lang="en-US" i="1"/>
              <a:t>car</a:t>
            </a:r>
            <a:r>
              <a:rPr lang="en-US"/>
              <a:t> as a neighbor and a word with </a:t>
            </a:r>
            <a:r>
              <a:rPr lang="en-US" i="1"/>
              <a:t>automobile</a:t>
            </a:r>
            <a:r>
              <a:rPr lang="en-US"/>
              <a:t> as a neighbor should be similar, but aren't</a:t>
            </a:r>
          </a:p>
          <a:p>
            <a:pPr lvl="1"/>
            <a:r>
              <a:rPr lang="en-US" b="1"/>
              <a:t>In practice, they work better</a:t>
            </a:r>
          </a:p>
        </p:txBody>
      </p:sp>
      <p:sp>
        <p:nvSpPr>
          <p:cNvPr id="4" name="Slide Number Placeholder 3" hidden="1"/>
          <p:cNvSpPr>
            <a:spLocks noGrp="1"/>
          </p:cNvSpPr>
          <p:nvPr>
            <p:ph type="sldNum" sz="quarter" idx="4294967295"/>
          </p:nvPr>
        </p:nvSpPr>
        <p:spPr>
          <a:xfrm>
            <a:off x="9116292" y="6459786"/>
            <a:ext cx="817071" cy="365125"/>
          </a:xfrm>
          <a:prstGeom prst="rect">
            <a:avLst/>
          </a:prstGeom>
        </p:spPr>
        <p:txBody>
          <a:bodyPr>
            <a:normAutofit/>
          </a:bodyPr>
          <a:lstStyle/>
          <a:p>
            <a:pPr>
              <a:spcAft>
                <a:spcPts val="600"/>
              </a:spcAft>
            </a:pPr>
            <a:fld id="{10F35DC5-7E65-8247-99AB-4E984F8A921E}" type="slidenum">
              <a:rPr lang="en-US">
                <a:solidFill>
                  <a:schemeClr val="tx2"/>
                </a:solidFill>
              </a:rPr>
              <a:pPr>
                <a:spcAft>
                  <a:spcPts val="600"/>
                </a:spcAft>
              </a:pPr>
              <a:t>4</a:t>
            </a:fld>
            <a:endParaRPr lang="en-US">
              <a:solidFill>
                <a:schemeClr val="tx2"/>
              </a:solidFill>
            </a:endParaRPr>
          </a:p>
        </p:txBody>
      </p:sp>
    </p:spTree>
    <p:extLst>
      <p:ext uri="{BB962C8B-B14F-4D97-AF65-F5344CB8AC3E}">
        <p14:creationId xmlns:p14="http://schemas.microsoft.com/office/powerpoint/2010/main" val="4291329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40</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3458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3778169" y="3749591"/>
            <a:ext cx="742511"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5421607" y="4004505"/>
            <a:ext cx="1119217"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3458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8467416-6303-5048-ABFB-ADB6DF7EB988}"/>
              </a:ext>
            </a:extLst>
          </p:cNvPr>
          <p:cNvSpPr/>
          <p:nvPr/>
        </p:nvSpPr>
        <p:spPr>
          <a:xfrm>
            <a:off x="1794832" y="6244800"/>
            <a:ext cx="5511800" cy="923330"/>
          </a:xfrm>
          <a:prstGeom prst="rect">
            <a:avLst/>
          </a:prstGeom>
        </p:spPr>
        <p:txBody>
          <a:bodyPr wrap="square">
            <a:spAutoFit/>
          </a:bodyPr>
          <a:lstStyle/>
          <a:p>
            <a:r>
              <a:rPr lang="en-US" dirty="0"/>
              <a:t>So the analogy question can be solved by optimizing: </a:t>
            </a:r>
          </a:p>
          <a:p>
            <a:endParaRPr lang="mr-IN" dirty="0"/>
          </a:p>
        </p:txBody>
      </p:sp>
      <p:pic>
        <p:nvPicPr>
          <p:cNvPr id="20" name="Picture 19">
            <a:extLst>
              <a:ext uri="{FF2B5EF4-FFF2-40B4-BE49-F238E27FC236}">
                <a16:creationId xmlns:a16="http://schemas.microsoft.com/office/drawing/2014/main" id="{A3F205A9-0E4C-534A-A51F-2559D1183A56}"/>
              </a:ext>
            </a:extLst>
          </p:cNvPr>
          <p:cNvPicPr>
            <a:picLocks noChangeAspect="1"/>
          </p:cNvPicPr>
          <p:nvPr/>
        </p:nvPicPr>
        <p:blipFill>
          <a:blip r:embed="rId4"/>
          <a:stretch>
            <a:fillRect/>
          </a:stretch>
        </p:blipFill>
        <p:spPr>
          <a:xfrm>
            <a:off x="6805402" y="6217279"/>
            <a:ext cx="3862599" cy="670590"/>
          </a:xfrm>
          <a:prstGeom prst="rect">
            <a:avLst/>
          </a:prstGeom>
        </p:spPr>
      </p:pic>
    </p:spTree>
    <p:extLst>
      <p:ext uri="{BB962C8B-B14F-4D97-AF65-F5344CB8AC3E}">
        <p14:creationId xmlns:p14="http://schemas.microsoft.com/office/powerpoint/2010/main" val="879285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828800" y="2209800"/>
                <a:ext cx="8686800" cy="3333750"/>
              </a:xfrm>
            </p:spPr>
            <p:txBody>
              <a:bodyPr/>
              <a:lstStyle/>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r>
                  <a:rPr lang="en-US" dirty="0"/>
                  <a:t>vector(</a:t>
                </a:r>
                <a:r>
                  <a:rPr lang="en-US" i="1" dirty="0"/>
                  <a:t>‘Paris’</a:t>
                </a:r>
                <a:r>
                  <a:rPr lang="en-US" dirty="0"/>
                  <a:t>) - vector(</a:t>
                </a:r>
                <a:r>
                  <a:rPr lang="en-US" i="1" dirty="0"/>
                  <a:t>‘France’</a:t>
                </a:r>
                <a:r>
                  <a:rPr lang="en-US" dirty="0"/>
                  <a:t>) + vector(</a:t>
                </a:r>
                <a:r>
                  <a:rPr lang="en-US" i="1" dirty="0"/>
                  <a:t>‘Italy’</a:t>
                </a:r>
                <a:r>
                  <a:rPr lang="en-US" dirty="0"/>
                  <a:t>) </a:t>
                </a:r>
                <a14:m>
                  <m:oMath xmlns:m="http://schemas.openxmlformats.org/officeDocument/2006/math">
                    <m:r>
                      <a:rPr lang="en-US" i="1" dirty="0">
                        <a:latin typeface="Cambria Math" charset="0"/>
                        <a:ea typeface="Cambria Math" charset="0"/>
                        <a:cs typeface="Cambria Math" charset="0"/>
                      </a:rPr>
                      <m:t>≈</m:t>
                    </m:r>
                  </m:oMath>
                </a14:m>
                <a:r>
                  <a:rPr lang="en-US" dirty="0"/>
                  <a:t> vector(‘Rome’)</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3333750"/>
              </a:xfrm>
              <a:blipFill>
                <a:blip r:embed="rId3"/>
                <a:stretch>
                  <a:fillRect l="-730" t="-228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828800" y="5562600"/>
            <a:ext cx="1981200" cy="342900"/>
          </a:xfrm>
          <a:prstGeom prst="rect">
            <a:avLst/>
          </a:prstGeom>
        </p:spPr>
        <p:txBody>
          <a:bodyPr/>
          <a:lstStyle/>
          <a:p>
            <a:fld id="{10F35DC5-7E65-8247-99AB-4E984F8A921E}" type="slidenum">
              <a:rPr lang="en-US" smtClean="0"/>
              <a:pPr/>
              <a:t>41</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7445" y="3176054"/>
            <a:ext cx="7269513" cy="2588695"/>
          </a:xfrm>
          <a:prstGeom prst="rect">
            <a:avLst/>
          </a:prstGeom>
        </p:spPr>
      </p:pic>
    </p:spTree>
    <p:extLst>
      <p:ext uri="{BB962C8B-B14F-4D97-AF65-F5344CB8AC3E}">
        <p14:creationId xmlns:p14="http://schemas.microsoft.com/office/powerpoint/2010/main" val="3566708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p:txBody>
          <a:bodyPr>
            <a:normAutofit/>
          </a:bodyPr>
          <a:lstStyle/>
          <a:p>
            <a:endParaRPr lang="mr-IN" sz="2400" dirty="0"/>
          </a:p>
          <a:p>
            <a:endParaRPr lang="en-US" sz="2400" dirty="0"/>
          </a:p>
        </p:txBody>
      </p:sp>
      <p:pic>
        <p:nvPicPr>
          <p:cNvPr id="7" name="Picture 6"/>
          <p:cNvPicPr>
            <a:picLocks noChangeAspect="1"/>
          </p:cNvPicPr>
          <p:nvPr/>
        </p:nvPicPr>
        <p:blipFill>
          <a:blip r:embed="rId3"/>
          <a:stretch>
            <a:fillRect/>
          </a:stretch>
        </p:blipFill>
        <p:spPr>
          <a:xfrm>
            <a:off x="3566159" y="2590800"/>
            <a:ext cx="5105400" cy="886354"/>
          </a:xfrm>
          <a:prstGeom prst="rect">
            <a:avLst/>
          </a:prstGeom>
        </p:spPr>
      </p:pic>
      <p:pic>
        <p:nvPicPr>
          <p:cNvPr id="4" name="Picture 3"/>
          <p:cNvPicPr>
            <a:picLocks noChangeAspect="1"/>
          </p:cNvPicPr>
          <p:nvPr/>
        </p:nvPicPr>
        <p:blipFill>
          <a:blip r:embed="rId4"/>
          <a:stretch>
            <a:fillRect/>
          </a:stretch>
        </p:blipFill>
        <p:spPr>
          <a:xfrm>
            <a:off x="2536574" y="3991110"/>
            <a:ext cx="8096645" cy="835080"/>
          </a:xfrm>
          <a:prstGeom prst="rect">
            <a:avLst/>
          </a:prstGeom>
        </p:spPr>
      </p:pic>
      <p:sp>
        <p:nvSpPr>
          <p:cNvPr id="8" name="Content Placeholder 2"/>
          <p:cNvSpPr txBox="1">
            <a:spLocks/>
          </p:cNvSpPr>
          <p:nvPr/>
        </p:nvSpPr>
        <p:spPr>
          <a:xfrm>
            <a:off x="2499360" y="1998134"/>
            <a:ext cx="754380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If all word-vectors are normalized to unit length then</a:t>
            </a:r>
          </a:p>
          <a:p>
            <a:endParaRPr lang="en-US" sz="2400" dirty="0"/>
          </a:p>
          <a:p>
            <a:endParaRPr lang="en-US" sz="2400" dirty="0"/>
          </a:p>
          <a:p>
            <a:r>
              <a:rPr lang="en-US" sz="2400" dirty="0"/>
              <a:t>is equivalent to  </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194552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a:xfrm>
            <a:off x="2346960" y="1845734"/>
            <a:ext cx="7543801" cy="4478866"/>
          </a:xfrm>
        </p:spPr>
        <p:txBody>
          <a:bodyPr>
            <a:normAutofit/>
          </a:bodyPr>
          <a:lstStyle/>
          <a:p>
            <a:r>
              <a:rPr lang="en-US" sz="2400" dirty="0"/>
              <a:t>Alternatively, we can require that the direction of the transformation be maintained. </a:t>
            </a:r>
          </a:p>
          <a:p>
            <a:endParaRPr lang="en-US" sz="2400" dirty="0"/>
          </a:p>
          <a:p>
            <a:endParaRPr lang="en-US" sz="2400" dirty="0"/>
          </a:p>
          <a:p>
            <a:endParaRPr lang="en-US" sz="2400" dirty="0"/>
          </a:p>
          <a:p>
            <a:endParaRPr lang="en-US" sz="2400" dirty="0"/>
          </a:p>
          <a:p>
            <a:endParaRPr lang="en-US" sz="2400" dirty="0"/>
          </a:p>
          <a:p>
            <a:r>
              <a:rPr lang="en-US" sz="2400" dirty="0"/>
              <a:t>This basically means that b∗ − b </a:t>
            </a:r>
            <a:r>
              <a:rPr lang="en-US" sz="2400" b="1" dirty="0"/>
              <a:t>shares the same direction with </a:t>
            </a:r>
            <a:r>
              <a:rPr lang="en-US" sz="2400" dirty="0"/>
              <a:t>a∗ − a, ignoring the distances </a:t>
            </a:r>
          </a:p>
          <a:p>
            <a:endParaRPr lang="en-US" sz="2400" dirty="0"/>
          </a:p>
          <a:p>
            <a:endParaRPr lang="mr-IN" sz="2400" dirty="0"/>
          </a:p>
          <a:p>
            <a:endParaRPr lang="en-US" sz="2400" dirty="0"/>
          </a:p>
        </p:txBody>
      </p:sp>
      <p:pic>
        <p:nvPicPr>
          <p:cNvPr id="5" name="Picture 4"/>
          <p:cNvPicPr>
            <a:picLocks noChangeAspect="1"/>
          </p:cNvPicPr>
          <p:nvPr/>
        </p:nvPicPr>
        <p:blipFill>
          <a:blip r:embed="rId3"/>
          <a:stretch>
            <a:fillRect/>
          </a:stretch>
        </p:blipFill>
        <p:spPr>
          <a:xfrm>
            <a:off x="3048000" y="2849980"/>
            <a:ext cx="5618644" cy="975459"/>
          </a:xfrm>
          <a:prstGeom prst="rect">
            <a:avLst/>
          </a:prstGeom>
        </p:spPr>
      </p:pic>
      <p:pic>
        <p:nvPicPr>
          <p:cNvPr id="6" name="Picture 5"/>
          <p:cNvPicPr>
            <a:picLocks noChangeAspect="1"/>
          </p:cNvPicPr>
          <p:nvPr/>
        </p:nvPicPr>
        <p:blipFill>
          <a:blip r:embed="rId4"/>
          <a:stretch>
            <a:fillRect/>
          </a:stretch>
        </p:blipFill>
        <p:spPr>
          <a:xfrm>
            <a:off x="2971800" y="4038601"/>
            <a:ext cx="5981948" cy="1278899"/>
          </a:xfrm>
          <a:prstGeom prst="rect">
            <a:avLst/>
          </a:prstGeom>
        </p:spPr>
      </p:pic>
    </p:spTree>
    <p:extLst>
      <p:ext uri="{BB962C8B-B14F-4D97-AF65-F5344CB8AC3E}">
        <p14:creationId xmlns:p14="http://schemas.microsoft.com/office/powerpoint/2010/main" val="989335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4570" y="122453"/>
            <a:ext cx="8691030" cy="6735548"/>
          </a:xfrm>
        </p:spPr>
      </p:pic>
    </p:spTree>
    <p:extLst>
      <p:ext uri="{BB962C8B-B14F-4D97-AF65-F5344CB8AC3E}">
        <p14:creationId xmlns:p14="http://schemas.microsoft.com/office/powerpoint/2010/main" val="13512649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43122" y="152401"/>
            <a:ext cx="8343755" cy="6483099"/>
          </a:xfrm>
        </p:spPr>
      </p:pic>
    </p:spTree>
    <p:extLst>
      <p:ext uri="{BB962C8B-B14F-4D97-AF65-F5344CB8AC3E}">
        <p14:creationId xmlns:p14="http://schemas.microsoft.com/office/powerpoint/2010/main" val="20175783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Phrases with vectors</a:t>
            </a:r>
          </a:p>
        </p:txBody>
      </p:sp>
      <p:sp>
        <p:nvSpPr>
          <p:cNvPr id="3" name="Content Placeholder 2"/>
          <p:cNvSpPr>
            <a:spLocks noGrp="1"/>
          </p:cNvSpPr>
          <p:nvPr>
            <p:ph idx="1"/>
          </p:nvPr>
        </p:nvSpPr>
        <p:spPr/>
        <p:txBody>
          <a:bodyPr/>
          <a:lstStyle/>
          <a:p>
            <a:r>
              <a:rPr lang="en-US" dirty="0" err="1"/>
              <a:t>Mikolov</a:t>
            </a:r>
            <a:r>
              <a:rPr lang="en-US" dirty="0"/>
              <a:t> et al constructed representations for phrases as well as for individual words.</a:t>
            </a:r>
          </a:p>
          <a:p>
            <a:r>
              <a:rPr lang="en-US" dirty="0"/>
              <a:t>To learn vector representations for phrases, they first find words that appear frequently together but infrequently in other contexts, and represent these n-grams as single tokens.</a:t>
            </a:r>
          </a:p>
          <a:p>
            <a:r>
              <a:rPr lang="en-US" dirty="0"/>
              <a:t>For example, “New York Times” and “</a:t>
            </a:r>
            <a:r>
              <a:rPr lang="en-US" dirty="0" err="1"/>
              <a:t>Toronoto</a:t>
            </a:r>
            <a:r>
              <a:rPr lang="en-US" dirty="0"/>
              <a:t> Maple Leafs” are replaced by </a:t>
            </a:r>
            <a:r>
              <a:rPr lang="en-US" dirty="0" err="1"/>
              <a:t>New_York_Times</a:t>
            </a:r>
            <a:r>
              <a:rPr lang="en-US" dirty="0"/>
              <a:t> and </a:t>
            </a:r>
            <a:r>
              <a:rPr lang="en-US" dirty="0" err="1"/>
              <a:t>Toronoto_Maple_Leafs</a:t>
            </a:r>
            <a:r>
              <a:rPr lang="en-US" dirty="0"/>
              <a:t>, but a bigram like “this is” remains unchanged.</a:t>
            </a:r>
          </a:p>
        </p:txBody>
      </p:sp>
      <p:pic>
        <p:nvPicPr>
          <p:cNvPr id="5" name="Picture 4"/>
          <p:cNvPicPr>
            <a:picLocks noChangeAspect="1"/>
          </p:cNvPicPr>
          <p:nvPr/>
        </p:nvPicPr>
        <p:blipFill>
          <a:blip r:embed="rId3"/>
          <a:stretch>
            <a:fillRect/>
          </a:stretch>
        </p:blipFill>
        <p:spPr>
          <a:xfrm>
            <a:off x="3276600" y="4862623"/>
            <a:ext cx="5978256" cy="1081174"/>
          </a:xfrm>
          <a:prstGeom prst="rect">
            <a:avLst/>
          </a:prstGeom>
        </p:spPr>
      </p:pic>
    </p:spTree>
    <p:extLst>
      <p:ext uri="{BB962C8B-B14F-4D97-AF65-F5344CB8AC3E}">
        <p14:creationId xmlns:p14="http://schemas.microsoft.com/office/powerpoint/2010/main" val="1637130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Analogical reasoning task for phrases </a:t>
            </a:r>
          </a:p>
        </p:txBody>
      </p:sp>
      <p:pic>
        <p:nvPicPr>
          <p:cNvPr id="5" name="Content Placeholder 4"/>
          <p:cNvPicPr>
            <a:picLocks noGrp="1" noChangeAspect="1"/>
          </p:cNvPicPr>
          <p:nvPr>
            <p:ph idx="1"/>
          </p:nvPr>
        </p:nvPicPr>
        <p:blipFill>
          <a:blip r:embed="rId2"/>
          <a:stretch>
            <a:fillRect/>
          </a:stretch>
        </p:blipFill>
        <p:spPr>
          <a:xfrm>
            <a:off x="1829341" y="1905000"/>
            <a:ext cx="8579038" cy="4038600"/>
          </a:xfrm>
          <a:prstGeom prst="rect">
            <a:avLst/>
          </a:prstGeom>
        </p:spPr>
      </p:pic>
    </p:spTree>
    <p:extLst>
      <p:ext uri="{BB962C8B-B14F-4D97-AF65-F5344CB8AC3E}">
        <p14:creationId xmlns:p14="http://schemas.microsoft.com/office/powerpoint/2010/main" val="2158467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compositionality</a:t>
            </a:r>
          </a:p>
        </p:txBody>
      </p:sp>
      <p:sp>
        <p:nvSpPr>
          <p:cNvPr id="3" name="Content Placeholder 2"/>
          <p:cNvSpPr>
            <a:spLocks noGrp="1"/>
          </p:cNvSpPr>
          <p:nvPr>
            <p:ph idx="1"/>
          </p:nvPr>
        </p:nvSpPr>
        <p:spPr/>
        <p:txBody>
          <a:bodyPr/>
          <a:lstStyle/>
          <a:p>
            <a:r>
              <a:rPr lang="en-US" dirty="0" err="1"/>
              <a:t>Mikolov</a:t>
            </a:r>
            <a:r>
              <a:rPr lang="en-US" dirty="0"/>
              <a:t> et al experiment with using element-wise addition to compose vectors</a:t>
            </a:r>
          </a:p>
        </p:txBody>
      </p:sp>
      <p:pic>
        <p:nvPicPr>
          <p:cNvPr id="4" name="Picture 3"/>
          <p:cNvPicPr>
            <a:picLocks noChangeAspect="1"/>
          </p:cNvPicPr>
          <p:nvPr/>
        </p:nvPicPr>
        <p:blipFill>
          <a:blip r:embed="rId3"/>
          <a:stretch>
            <a:fillRect/>
          </a:stretch>
        </p:blipFill>
        <p:spPr>
          <a:xfrm>
            <a:off x="2971800" y="2667000"/>
            <a:ext cx="5761818" cy="1365250"/>
          </a:xfrm>
          <a:prstGeom prst="rect">
            <a:avLst/>
          </a:prstGeom>
        </p:spPr>
      </p:pic>
      <p:pic>
        <p:nvPicPr>
          <p:cNvPr id="5" name="Picture 4"/>
          <p:cNvPicPr>
            <a:picLocks noChangeAspect="1"/>
          </p:cNvPicPr>
          <p:nvPr/>
        </p:nvPicPr>
        <p:blipFill>
          <a:blip r:embed="rId4"/>
          <a:stretch>
            <a:fillRect/>
          </a:stretch>
        </p:blipFill>
        <p:spPr>
          <a:xfrm>
            <a:off x="3810001" y="4344976"/>
            <a:ext cx="4081539" cy="1524119"/>
          </a:xfrm>
          <a:prstGeom prst="rect">
            <a:avLst/>
          </a:prstGeom>
        </p:spPr>
      </p:pic>
    </p:spTree>
    <p:extLst>
      <p:ext uri="{BB962C8B-B14F-4D97-AF65-F5344CB8AC3E}">
        <p14:creationId xmlns:p14="http://schemas.microsoft.com/office/powerpoint/2010/main" val="36785514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3A53DA1A-0B36-F94E-8DA0-722851616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258" y="0"/>
            <a:ext cx="8361485" cy="6858000"/>
          </a:xfrm>
          <a:prstGeom prst="rect">
            <a:avLst/>
          </a:prstGeom>
        </p:spPr>
      </p:pic>
    </p:spTree>
    <p:extLst>
      <p:ext uri="{BB962C8B-B14F-4D97-AF65-F5344CB8AC3E}">
        <p14:creationId xmlns:p14="http://schemas.microsoft.com/office/powerpoint/2010/main" val="3570112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700" y="634947"/>
            <a:ext cx="3696607" cy="1450757"/>
          </a:xfrm>
        </p:spPr>
        <p:txBody>
          <a:bodyPr>
            <a:normAutofit fontScale="90000"/>
          </a:bodyPr>
          <a:lstStyle/>
          <a:p>
            <a:r>
              <a:rPr lang="en-US" sz="3700"/>
              <a:t>Dense embeddings you can download!</a:t>
            </a:r>
          </a:p>
        </p:txBody>
      </p:sp>
      <p:pic>
        <p:nvPicPr>
          <p:cNvPr id="9" name="Picture 8" descr="A close up of a logo&#10;&#10;Description automatically generate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7753" y="957553"/>
            <a:ext cx="2088525" cy="2136598"/>
          </a:xfrm>
          <a:prstGeom prst="rect">
            <a:avLst/>
          </a:prstGeom>
        </p:spPr>
      </p:pic>
      <p:pic>
        <p:nvPicPr>
          <p:cNvPr id="6" name="Picture 5" descr="A close up of a logo&#10;&#10;Description automatically generated">
            <a:extLst>
              <a:ext uri="{FF2B5EF4-FFF2-40B4-BE49-F238E27FC236}">
                <a16:creationId xmlns:a16="http://schemas.microsoft.com/office/drawing/2014/main" id="{C64D222D-4049-A94E-8571-545CAE614919}"/>
              </a:ext>
            </a:extLst>
          </p:cNvPr>
          <p:cNvPicPr>
            <a:picLocks noChangeAspect="1"/>
          </p:cNvPicPr>
          <p:nvPr/>
        </p:nvPicPr>
        <p:blipFill>
          <a:blip r:embed="rId3"/>
          <a:stretch>
            <a:fillRect/>
          </a:stretch>
        </p:blipFill>
        <p:spPr>
          <a:xfrm>
            <a:off x="4319933" y="473903"/>
            <a:ext cx="1626575" cy="1626575"/>
          </a:xfrm>
          <a:prstGeom prst="rect">
            <a:avLst/>
          </a:prstGeom>
        </p:spPr>
      </p:pic>
      <p:pic>
        <p:nvPicPr>
          <p:cNvPr id="10" name="Picture 9"/>
          <p:cNvPicPr>
            <a:picLocks noChangeAspect="1"/>
          </p:cNvPicPr>
          <p:nvPr/>
        </p:nvPicPr>
        <p:blipFill>
          <a:blip r:embed="rId4"/>
          <a:stretch>
            <a:fillRect/>
          </a:stretch>
        </p:blipFill>
        <p:spPr>
          <a:xfrm>
            <a:off x="2002327" y="4013575"/>
            <a:ext cx="1819377" cy="1819377"/>
          </a:xfrm>
          <a:prstGeom prst="rect">
            <a:avLst/>
          </a:prstGeom>
        </p:spPr>
      </p:pic>
      <p:pic>
        <p:nvPicPr>
          <p:cNvPr id="4" name="Picture 3" descr="A close up of a sign&#10;&#10;Description automatically generated"/>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72565" y="2926413"/>
            <a:ext cx="1721311" cy="2581966"/>
          </a:xfrm>
          <a:prstGeom prst="rect">
            <a:avLst/>
          </a:prstGeom>
        </p:spPr>
      </p:pic>
      <p:sp>
        <p:nvSpPr>
          <p:cNvPr id="3" name="Content Placeholder 2"/>
          <p:cNvSpPr>
            <a:spLocks noGrp="1"/>
          </p:cNvSpPr>
          <p:nvPr>
            <p:ph idx="1"/>
          </p:nvPr>
        </p:nvSpPr>
        <p:spPr>
          <a:xfrm>
            <a:off x="6489700" y="2198914"/>
            <a:ext cx="3696607" cy="3670180"/>
          </a:xfrm>
        </p:spPr>
        <p:txBody>
          <a:bodyPr>
            <a:normAutofit/>
          </a:bodyPr>
          <a:lstStyle/>
          <a:p>
            <a:r>
              <a:rPr lang="en-US" sz="1600" b="1" dirty="0"/>
              <a:t>Word2vec</a:t>
            </a:r>
            <a:r>
              <a:rPr lang="en-US" sz="1600" dirty="0"/>
              <a:t> (</a:t>
            </a:r>
            <a:r>
              <a:rPr lang="en-US" sz="1600" dirty="0" err="1"/>
              <a:t>Mikolov</a:t>
            </a:r>
            <a:r>
              <a:rPr lang="en-US" sz="1600" dirty="0"/>
              <a:t> et al.)</a:t>
            </a:r>
          </a:p>
          <a:p>
            <a:r>
              <a:rPr lang="en-US" sz="1600" dirty="0">
                <a:hlinkClick r:id="rId6"/>
              </a:rPr>
              <a:t>https://code.google.com/archive/p/word2vec/</a:t>
            </a:r>
            <a:endParaRPr lang="en-US" sz="1600" b="1" dirty="0"/>
          </a:p>
          <a:p>
            <a:r>
              <a:rPr lang="en-US" sz="1600" b="1" dirty="0" err="1"/>
              <a:t>Fasttext</a:t>
            </a:r>
            <a:r>
              <a:rPr lang="en-US" sz="1600" dirty="0"/>
              <a:t> </a:t>
            </a:r>
            <a:r>
              <a:rPr lang="en-US" sz="1600" dirty="0">
                <a:hlinkClick r:id="rId7"/>
              </a:rPr>
              <a:t>http://www.fasttext.cc/</a:t>
            </a:r>
            <a:endParaRPr lang="en-US" sz="1600" b="1" dirty="0"/>
          </a:p>
          <a:p>
            <a:r>
              <a:rPr lang="en-US" sz="1600" b="1" dirty="0"/>
              <a:t>Glove</a:t>
            </a:r>
            <a:r>
              <a:rPr lang="en-US" sz="1600" dirty="0"/>
              <a:t> (Pennington, </a:t>
            </a:r>
            <a:r>
              <a:rPr lang="en-US" sz="1600" dirty="0" err="1"/>
              <a:t>Socher</a:t>
            </a:r>
            <a:r>
              <a:rPr lang="en-US" sz="1600" dirty="0"/>
              <a:t>, Manning)</a:t>
            </a:r>
          </a:p>
          <a:p>
            <a:r>
              <a:rPr lang="en-US" sz="1600" dirty="0">
                <a:hlinkClick r:id="rId8"/>
              </a:rPr>
              <a:t>http://nlp.stanford.edu/projects/glove/</a:t>
            </a:r>
            <a:endParaRPr lang="en-US" sz="1600" dirty="0"/>
          </a:p>
          <a:p>
            <a:endParaRPr lang="en-US" sz="1600" dirty="0"/>
          </a:p>
          <a:p>
            <a:r>
              <a:rPr lang="en-US" sz="1600" b="1" dirty="0"/>
              <a:t>Magnitude </a:t>
            </a:r>
            <a:r>
              <a:rPr lang="en-US" sz="1600" dirty="0"/>
              <a:t>(Patel and Sands)</a:t>
            </a:r>
          </a:p>
          <a:p>
            <a:r>
              <a:rPr lang="en-US" sz="1600" dirty="0">
                <a:hlinkClick r:id="rId9"/>
              </a:rPr>
              <a:t>https://github.com/plasticityai/magnitude</a:t>
            </a:r>
            <a:endParaRPr lang="en-US" sz="1600" dirty="0"/>
          </a:p>
          <a:p>
            <a:endParaRPr lang="en-US" sz="1600" dirty="0"/>
          </a:p>
        </p:txBody>
      </p:sp>
    </p:spTree>
    <p:extLst>
      <p:ext uri="{BB962C8B-B14F-4D97-AF65-F5344CB8AC3E}">
        <p14:creationId xmlns:p14="http://schemas.microsoft.com/office/powerpoint/2010/main" val="38324828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Embeddings can help study word history!</a:t>
            </a:r>
          </a:p>
        </p:txBody>
      </p:sp>
      <p:sp>
        <p:nvSpPr>
          <p:cNvPr id="3" name="Content Placeholder 2"/>
          <p:cNvSpPr>
            <a:spLocks noGrp="1"/>
          </p:cNvSpPr>
          <p:nvPr>
            <p:ph idx="1"/>
          </p:nvPr>
        </p:nvSpPr>
        <p:spPr/>
        <p:txBody>
          <a:bodyPr>
            <a:normAutofit/>
          </a:bodyPr>
          <a:lstStyle/>
          <a:p>
            <a:r>
              <a:rPr lang="en-US" sz="3600" dirty="0"/>
              <a:t>Train </a:t>
            </a:r>
            <a:r>
              <a:rPr lang="en-US" sz="3600" dirty="0" err="1"/>
              <a:t>embeddings</a:t>
            </a:r>
            <a:r>
              <a:rPr lang="en-US" sz="3600" dirty="0"/>
              <a:t> on old books to study changes in word meaning!!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527" y="3162153"/>
            <a:ext cx="1758997" cy="1758997"/>
          </a:xfrm>
          <a:prstGeom prst="rect">
            <a:avLst/>
          </a:prstGeom>
        </p:spPr>
      </p:pic>
      <p:sp>
        <p:nvSpPr>
          <p:cNvPr id="5" name="TextBox 4"/>
          <p:cNvSpPr txBox="1"/>
          <p:nvPr/>
        </p:nvSpPr>
        <p:spPr>
          <a:xfrm>
            <a:off x="6108527" y="5073041"/>
            <a:ext cx="1620957" cy="369332"/>
          </a:xfrm>
          <a:prstGeom prst="rect">
            <a:avLst/>
          </a:prstGeom>
          <a:noFill/>
        </p:spPr>
        <p:txBody>
          <a:bodyPr wrap="none" rtlCol="0">
            <a:spAutoFit/>
          </a:bodyPr>
          <a:lstStyle/>
          <a:p>
            <a:r>
              <a:rPr lang="en-US" dirty="0"/>
              <a:t>Will Hamilton</a:t>
            </a:r>
          </a:p>
        </p:txBody>
      </p:sp>
      <p:pic>
        <p:nvPicPr>
          <p:cNvPr id="6" name="Picture 5"/>
          <p:cNvPicPr>
            <a:picLocks noChangeAspect="1"/>
          </p:cNvPicPr>
          <p:nvPr/>
        </p:nvPicPr>
        <p:blipFill>
          <a:blip r:embed="rId4"/>
          <a:stretch>
            <a:fillRect/>
          </a:stretch>
        </p:blipFill>
        <p:spPr>
          <a:xfrm>
            <a:off x="4066239" y="3155849"/>
            <a:ext cx="1765300" cy="1765300"/>
          </a:xfrm>
          <a:prstGeom prst="rect">
            <a:avLst/>
          </a:prstGeom>
        </p:spPr>
      </p:pic>
      <p:sp>
        <p:nvSpPr>
          <p:cNvPr id="7" name="TextBox 6"/>
          <p:cNvSpPr txBox="1"/>
          <p:nvPr/>
        </p:nvSpPr>
        <p:spPr>
          <a:xfrm>
            <a:off x="4372873" y="5073041"/>
            <a:ext cx="1534394" cy="369332"/>
          </a:xfrm>
          <a:prstGeom prst="rect">
            <a:avLst/>
          </a:prstGeom>
          <a:noFill/>
        </p:spPr>
        <p:txBody>
          <a:bodyPr wrap="none" rtlCol="0">
            <a:spAutoFit/>
          </a:bodyPr>
          <a:lstStyle/>
          <a:p>
            <a:r>
              <a:rPr lang="en-US" dirty="0"/>
              <a:t>Dan </a:t>
            </a:r>
            <a:r>
              <a:rPr lang="en-US" dirty="0" err="1"/>
              <a:t>Jurafsky</a:t>
            </a:r>
            <a:endParaRPr lang="en-US" dirty="0"/>
          </a:p>
        </p:txBody>
      </p:sp>
    </p:spTree>
    <p:extLst>
      <p:ext uri="{BB962C8B-B14F-4D97-AF65-F5344CB8AC3E}">
        <p14:creationId xmlns:p14="http://schemas.microsoft.com/office/powerpoint/2010/main" val="33429001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xfrm>
            <a:off x="2407081" y="349747"/>
            <a:ext cx="7783768" cy="921453"/>
          </a:xfrm>
          <a:prstGeom prst="rect">
            <a:avLst/>
          </a:prstGeom>
        </p:spPr>
        <p:txBody>
          <a:bodyPr>
            <a:normAutofit fontScale="90000"/>
          </a:bodyPr>
          <a:lstStyle/>
          <a:p>
            <a:pPr lvl="0">
              <a:defRPr sz="1800"/>
            </a:pPr>
            <a:r>
              <a:rPr sz="4400" dirty="0"/>
              <a:t>Diachronic word embeddings</a:t>
            </a:r>
            <a:r>
              <a:rPr lang="en-US" sz="4400" dirty="0"/>
              <a:t> for studying language change!</a:t>
            </a:r>
            <a:endParaRPr sz="4400" dirty="0"/>
          </a:p>
        </p:txBody>
      </p:sp>
      <p:sp>
        <p:nvSpPr>
          <p:cNvPr id="102" name="Shape 102"/>
          <p:cNvSpPr>
            <a:spLocks noGrp="1"/>
          </p:cNvSpPr>
          <p:nvPr>
            <p:ph type="sldNum" sz="quarter" idx="2"/>
          </p:nvPr>
        </p:nvSpPr>
        <p:spPr>
          <a:xfrm>
            <a:off x="10280166" y="6465095"/>
            <a:ext cx="89298" cy="139375"/>
          </a:xfrm>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2200"/>
              <a:t>51</a:t>
            </a:fld>
            <a:endParaRPr sz="2200"/>
          </a:p>
        </p:txBody>
      </p:sp>
      <p:sp>
        <p:nvSpPr>
          <p:cNvPr id="103" name="Shape 103"/>
          <p:cNvSpPr/>
          <p:nvPr/>
        </p:nvSpPr>
        <p:spPr>
          <a:xfrm>
            <a:off x="6028405" y="5363812"/>
            <a:ext cx="78548" cy="33855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800">
                <a:latin typeface="Helvetica Light"/>
                <a:ea typeface="Helvetica Light"/>
                <a:cs typeface="Helvetica Light"/>
                <a:sym typeface="Helvetica Light"/>
              </a:defRPr>
            </a:lvl1pPr>
          </a:lstStyle>
          <a:p>
            <a:pPr lvl="0"/>
            <a:r>
              <a:rPr sz="2200"/>
              <a:t>￼</a:t>
            </a:r>
          </a:p>
        </p:txBody>
      </p:sp>
      <p:sp>
        <p:nvSpPr>
          <p:cNvPr id="104" name="Shape 104"/>
          <p:cNvSpPr/>
          <p:nvPr/>
        </p:nvSpPr>
        <p:spPr>
          <a:xfrm>
            <a:off x="5898759" y="5093778"/>
            <a:ext cx="179382" cy="28311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defRPr sz="1800">
                <a:latin typeface="Helvetica Light"/>
                <a:ea typeface="Helvetica Light"/>
                <a:cs typeface="Helvetica Light"/>
                <a:sym typeface="Helvetica Light"/>
              </a:defRPr>
            </a:lvl1pPr>
          </a:lstStyle>
          <a:p>
            <a:pPr lvl="0"/>
            <a:r>
              <a:rPr sz="2200"/>
              <a:t>￼</a:t>
            </a:r>
          </a:p>
        </p:txBody>
      </p:sp>
      <p:sp>
        <p:nvSpPr>
          <p:cNvPr id="105" name="Shape 105"/>
          <p:cNvSpPr/>
          <p:nvPr/>
        </p:nvSpPr>
        <p:spPr>
          <a:xfrm>
            <a:off x="1824683" y="4668160"/>
            <a:ext cx="8577183" cy="151473"/>
          </a:xfrm>
          <a:prstGeom prst="leftRightArrow">
            <a:avLst>
              <a:gd name="adj1" fmla="val 32000"/>
              <a:gd name="adj2" fmla="val 274132"/>
            </a:avLst>
          </a:prstGeom>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latin typeface="Helvetica Light"/>
                <a:ea typeface="Helvetica Light"/>
                <a:cs typeface="Helvetica Light"/>
                <a:sym typeface="Helvetica Light"/>
              </a:defRPr>
            </a:pPr>
            <a:endParaRPr sz="2200"/>
          </a:p>
        </p:txBody>
      </p:sp>
      <p:pic>
        <p:nvPicPr>
          <p:cNvPr id="106" name="book.jpg"/>
          <p:cNvPicPr/>
          <p:nvPr/>
        </p:nvPicPr>
        <p:blipFill>
          <a:blip r:embed="rId3"/>
          <a:stretch>
            <a:fillRect/>
          </a:stretch>
        </p:blipFill>
        <p:spPr>
          <a:xfrm>
            <a:off x="1984448" y="4813639"/>
            <a:ext cx="973337" cy="730003"/>
          </a:xfrm>
          <a:prstGeom prst="rect">
            <a:avLst/>
          </a:prstGeom>
          <a:ln w="12700">
            <a:miter lim="400000"/>
          </a:ln>
        </p:spPr>
      </p:pic>
      <p:pic>
        <p:nvPicPr>
          <p:cNvPr id="107" name="open-book.jpg"/>
          <p:cNvPicPr/>
          <p:nvPr/>
        </p:nvPicPr>
        <p:blipFill>
          <a:blip r:embed="rId4"/>
          <a:srcRect/>
          <a:stretch>
            <a:fillRect/>
          </a:stretch>
        </p:blipFill>
        <p:spPr>
          <a:xfrm>
            <a:off x="5635856" y="4825986"/>
            <a:ext cx="1221633" cy="817887"/>
          </a:xfrm>
          <a:prstGeom prst="rect">
            <a:avLst/>
          </a:prstGeom>
          <a:ln w="12700">
            <a:miter lim="400000"/>
          </a:ln>
        </p:spPr>
      </p:pic>
      <p:pic>
        <p:nvPicPr>
          <p:cNvPr id="108" name="kindle-voyage-100441320-orig.jpg"/>
          <p:cNvPicPr/>
          <p:nvPr/>
        </p:nvPicPr>
        <p:blipFill>
          <a:blip r:embed="rId5"/>
          <a:stretch>
            <a:fillRect/>
          </a:stretch>
        </p:blipFill>
        <p:spPr>
          <a:xfrm>
            <a:off x="9535621" y="4813638"/>
            <a:ext cx="655229" cy="749418"/>
          </a:xfrm>
          <a:prstGeom prst="rect">
            <a:avLst/>
          </a:prstGeom>
          <a:ln w="12700">
            <a:miter lim="400000"/>
          </a:ln>
        </p:spPr>
      </p:pic>
      <p:sp>
        <p:nvSpPr>
          <p:cNvPr id="109" name="Shape 109"/>
          <p:cNvSpPr/>
          <p:nvPr/>
        </p:nvSpPr>
        <p:spPr>
          <a:xfrm>
            <a:off x="2158784" y="4374808"/>
            <a:ext cx="799000" cy="286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1900</a:t>
            </a:r>
          </a:p>
        </p:txBody>
      </p:sp>
      <p:sp>
        <p:nvSpPr>
          <p:cNvPr id="110" name="Shape 110"/>
          <p:cNvSpPr/>
          <p:nvPr/>
        </p:nvSpPr>
        <p:spPr>
          <a:xfrm>
            <a:off x="5860925" y="4374808"/>
            <a:ext cx="712401" cy="2199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a:t>1950</a:t>
            </a:r>
          </a:p>
        </p:txBody>
      </p:sp>
      <p:sp>
        <p:nvSpPr>
          <p:cNvPr id="111" name="Shape 111"/>
          <p:cNvSpPr/>
          <p:nvPr/>
        </p:nvSpPr>
        <p:spPr>
          <a:xfrm>
            <a:off x="9563065" y="4374808"/>
            <a:ext cx="707707" cy="2676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2000</a:t>
            </a:r>
          </a:p>
        </p:txBody>
      </p:sp>
      <p:pic>
        <p:nvPicPr>
          <p:cNvPr id="112" name="pasted-image.tif"/>
          <p:cNvPicPr/>
          <p:nvPr/>
        </p:nvPicPr>
        <p:blipFill>
          <a:blip r:embed="rId6">
            <a:extLst>
              <a:ext uri="{28A0092B-C50C-407E-A947-70E740481C1C}">
                <a14:useLocalDpi xmlns:a14="http://schemas.microsoft.com/office/drawing/2010/main" val="0"/>
              </a:ext>
            </a:extLst>
          </a:blip>
          <a:stretch>
            <a:fillRect/>
          </a:stretch>
        </p:blipFill>
        <p:spPr>
          <a:xfrm>
            <a:off x="3735327" y="3222650"/>
            <a:ext cx="1210212" cy="974178"/>
          </a:xfrm>
          <a:prstGeom prst="rect">
            <a:avLst/>
          </a:prstGeom>
          <a:ln w="12700" cap="flat">
            <a:noFill/>
            <a:miter lim="400000"/>
          </a:ln>
          <a:effectLst/>
        </p:spPr>
      </p:pic>
      <p:pic>
        <p:nvPicPr>
          <p:cNvPr id="113" name="pasted-image.tif"/>
          <p:cNvPicPr/>
          <p:nvPr/>
        </p:nvPicPr>
        <p:blipFill>
          <a:blip r:embed="rId7">
            <a:extLst>
              <a:ext uri="{28A0092B-C50C-407E-A947-70E740481C1C}">
                <a14:useLocalDpi xmlns:a14="http://schemas.microsoft.com/office/drawing/2010/main" val="0"/>
              </a:ext>
            </a:extLst>
          </a:blip>
          <a:stretch>
            <a:fillRect/>
          </a:stretch>
        </p:blipFill>
        <p:spPr>
          <a:xfrm>
            <a:off x="8420024" y="3222651"/>
            <a:ext cx="1201578" cy="974137"/>
          </a:xfrm>
          <a:prstGeom prst="rect">
            <a:avLst/>
          </a:prstGeom>
          <a:ln w="12700" cap="flat">
            <a:noFill/>
            <a:miter lim="400000"/>
          </a:ln>
          <a:effectLst/>
        </p:spPr>
      </p:pic>
      <p:sp>
        <p:nvSpPr>
          <p:cNvPr id="114" name="Shape 114"/>
          <p:cNvSpPr/>
          <p:nvPr/>
        </p:nvSpPr>
        <p:spPr>
          <a:xfrm flipV="1">
            <a:off x="4340409" y="4222411"/>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15" name="Shape 115"/>
          <p:cNvSpPr/>
          <p:nvPr/>
        </p:nvSpPr>
        <p:spPr>
          <a:xfrm flipV="1">
            <a:off x="9020814" y="4222456"/>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grpSp>
        <p:nvGrpSpPr>
          <p:cNvPr id="122" name="Group 122"/>
          <p:cNvGrpSpPr/>
          <p:nvPr/>
        </p:nvGrpSpPr>
        <p:grpSpPr>
          <a:xfrm>
            <a:off x="3775275" y="2790981"/>
            <a:ext cx="4633786" cy="1535943"/>
            <a:chOff x="0" y="-1"/>
            <a:chExt cx="6590271" cy="2184451"/>
          </a:xfrm>
        </p:grpSpPr>
        <p:sp>
          <p:nvSpPr>
            <p:cNvPr id="137" name="Shape 137"/>
            <p:cNvSpPr/>
            <p:nvPr/>
          </p:nvSpPr>
          <p:spPr>
            <a:xfrm>
              <a:off x="0" y="-1"/>
              <a:ext cx="3562040" cy="654231"/>
            </a:xfrm>
            <a:custGeom>
              <a:avLst/>
              <a:gdLst/>
              <a:ahLst/>
              <a:cxnLst>
                <a:cxn ang="0">
                  <a:pos x="wd2" y="hd2"/>
                </a:cxn>
                <a:cxn ang="5400000">
                  <a:pos x="wd2" y="hd2"/>
                </a:cxn>
                <a:cxn ang="10800000">
                  <a:pos x="wd2" y="hd2"/>
                </a:cxn>
                <a:cxn ang="16200000">
                  <a:pos x="wd2" y="hd2"/>
                </a:cxn>
              </a:cxnLst>
              <a:rect l="0" t="0" r="r" b="b"/>
              <a:pathLst>
                <a:path w="21600" h="16268" extrusionOk="0">
                  <a:moveTo>
                    <a:pt x="0" y="12338"/>
                  </a:moveTo>
                  <a:cubicBezTo>
                    <a:pt x="7402" y="-5332"/>
                    <a:pt x="14602" y="-4022"/>
                    <a:pt x="21600" y="16268"/>
                  </a:cubicBezTo>
                </a:path>
              </a:pathLst>
            </a:custGeom>
            <a:noFill/>
            <a:ln w="12700" cap="flat">
              <a:solidFill>
                <a:srgbClr val="000000"/>
              </a:solidFill>
              <a:prstDash val="solid"/>
              <a:miter lim="400000"/>
              <a:tailEnd type="triangle" w="med" len="med"/>
            </a:ln>
            <a:effectLst/>
          </p:spPr>
          <p:txBody>
            <a:bodyPr/>
            <a:lstStyle/>
            <a:p>
              <a:pPr lvl="0"/>
              <a:endParaRPr sz="2200"/>
            </a:p>
          </p:txBody>
        </p:sp>
        <p:sp>
          <p:nvSpPr>
            <p:cNvPr id="138" name="Shape 138"/>
            <p:cNvSpPr/>
            <p:nvPr/>
          </p:nvSpPr>
          <p:spPr>
            <a:xfrm>
              <a:off x="3669834" y="1130289"/>
              <a:ext cx="2920437" cy="1054161"/>
            </a:xfrm>
            <a:custGeom>
              <a:avLst/>
              <a:gdLst/>
              <a:ahLst/>
              <a:cxnLst>
                <a:cxn ang="0">
                  <a:pos x="wd2" y="hd2"/>
                </a:cxn>
                <a:cxn ang="5400000">
                  <a:pos x="wd2" y="hd2"/>
                </a:cxn>
                <a:cxn ang="10800000">
                  <a:pos x="wd2" y="hd2"/>
                </a:cxn>
                <a:cxn ang="16200000">
                  <a:pos x="wd2" y="hd2"/>
                </a:cxn>
              </a:cxnLst>
              <a:rect l="0" t="0" r="r" b="b"/>
              <a:pathLst>
                <a:path w="21166" h="16361" extrusionOk="0">
                  <a:moveTo>
                    <a:pt x="21" y="5852"/>
                  </a:moveTo>
                  <a:cubicBezTo>
                    <a:pt x="-434" y="21600"/>
                    <a:pt x="6614" y="19649"/>
                    <a:pt x="21166" y="0"/>
                  </a:cubicBezTo>
                </a:path>
              </a:pathLst>
            </a:custGeom>
            <a:noFill/>
            <a:ln w="12700" cap="flat">
              <a:solidFill>
                <a:srgbClr val="000000"/>
              </a:solidFill>
              <a:prstDash val="solid"/>
              <a:miter lim="400000"/>
              <a:headEnd type="triangle" w="med" len="med"/>
            </a:ln>
            <a:effectLst/>
          </p:spPr>
          <p:txBody>
            <a:bodyPr/>
            <a:lstStyle/>
            <a:p>
              <a:pPr lvl="0"/>
              <a:endParaRPr sz="2200"/>
            </a:p>
          </p:txBody>
        </p:sp>
        <p:pic>
          <p:nvPicPr>
            <p:cNvPr id="119" name="pasted-image.tif"/>
            <p:cNvPicPr/>
            <p:nvPr/>
          </p:nvPicPr>
          <p:blipFill>
            <a:blip r:embed="rId8"/>
            <a:stretch>
              <a:fillRect/>
            </a:stretch>
          </p:blipFill>
          <p:spPr>
            <a:xfrm rot="16200000">
              <a:off x="3574718" y="146806"/>
              <a:ext cx="173758" cy="1384301"/>
            </a:xfrm>
            <a:prstGeom prst="rect">
              <a:avLst/>
            </a:prstGeom>
            <a:ln w="12700" cap="flat">
              <a:noFill/>
              <a:miter lim="400000"/>
            </a:ln>
            <a:effectLst/>
          </p:spPr>
        </p:pic>
        <p:pic>
          <p:nvPicPr>
            <p:cNvPr id="120" name="pasted-image.tif"/>
            <p:cNvPicPr/>
            <p:nvPr/>
          </p:nvPicPr>
          <p:blipFill>
            <a:blip r:embed="rId9"/>
            <a:stretch>
              <a:fillRect/>
            </a:stretch>
          </p:blipFill>
          <p:spPr>
            <a:xfrm rot="16200000">
              <a:off x="3566826" y="614524"/>
              <a:ext cx="189542" cy="1384301"/>
            </a:xfrm>
            <a:prstGeom prst="rect">
              <a:avLst/>
            </a:prstGeom>
            <a:ln w="12700" cap="flat">
              <a:noFill/>
              <a:miter lim="400000"/>
            </a:ln>
            <a:effectLst/>
          </p:spPr>
        </p:pic>
        <p:sp>
          <p:nvSpPr>
            <p:cNvPr id="121" name="Shape 121"/>
            <p:cNvSpPr/>
            <p:nvPr/>
          </p:nvSpPr>
          <p:spPr>
            <a:xfrm>
              <a:off x="3466486" y="831516"/>
              <a:ext cx="512961" cy="481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700">
                  <a:latin typeface="Helvetica Light"/>
                  <a:ea typeface="Helvetica Light"/>
                  <a:cs typeface="Helvetica Light"/>
                  <a:sym typeface="Helvetica Light"/>
                </a:defRPr>
              </a:lvl1pPr>
            </a:lstStyle>
            <a:p>
              <a:pPr lvl="0">
                <a:defRPr sz="1800"/>
              </a:pPr>
              <a:r>
                <a:rPr sz="2200"/>
                <a:t>vs.</a:t>
              </a:r>
            </a:p>
          </p:txBody>
        </p:sp>
      </p:grpSp>
      <p:grpSp>
        <p:nvGrpSpPr>
          <p:cNvPr id="128" name="Group 128"/>
          <p:cNvGrpSpPr/>
          <p:nvPr/>
        </p:nvGrpSpPr>
        <p:grpSpPr>
          <a:xfrm>
            <a:off x="2871561" y="1934103"/>
            <a:ext cx="7836830" cy="1232455"/>
            <a:chOff x="-73281" y="-37549"/>
            <a:chExt cx="11145712" cy="1752824"/>
          </a:xfrm>
        </p:grpSpPr>
        <p:grpSp>
          <p:nvGrpSpPr>
            <p:cNvPr id="125" name="Group 125"/>
            <p:cNvGrpSpPr/>
            <p:nvPr/>
          </p:nvGrpSpPr>
          <p:grpSpPr>
            <a:xfrm>
              <a:off x="-73281" y="125914"/>
              <a:ext cx="3976016" cy="1589361"/>
              <a:chOff x="-73280" y="-37549"/>
              <a:chExt cx="3976015" cy="1589359"/>
            </a:xfrm>
          </p:grpSpPr>
          <p:sp>
            <p:nvSpPr>
              <p:cNvPr id="123" name="Shape 123"/>
              <p:cNvSpPr/>
              <p:nvPr/>
            </p:nvSpPr>
            <p:spPr>
              <a:xfrm>
                <a:off x="1241412" y="488300"/>
                <a:ext cx="376818" cy="1063510"/>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4" name="Shape 124"/>
              <p:cNvSpPr/>
              <p:nvPr/>
            </p:nvSpPr>
            <p:spPr>
              <a:xfrm>
                <a:off x="-73280" y="-37549"/>
                <a:ext cx="3976015" cy="4814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for 1920</a:t>
                </a:r>
              </a:p>
            </p:txBody>
          </p:sp>
        </p:grpSp>
        <p:sp>
          <p:nvSpPr>
            <p:cNvPr id="126" name="Shape 126"/>
            <p:cNvSpPr/>
            <p:nvPr/>
          </p:nvSpPr>
          <p:spPr>
            <a:xfrm flipH="1">
              <a:off x="8574013" y="473969"/>
              <a:ext cx="212815" cy="1064749"/>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7" name="Shape 127"/>
            <p:cNvSpPr/>
            <p:nvPr/>
          </p:nvSpPr>
          <p:spPr>
            <a:xfrm>
              <a:off x="7677769" y="-37549"/>
              <a:ext cx="3394662" cy="481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1990</a:t>
              </a:r>
            </a:p>
          </p:txBody>
        </p:sp>
      </p:grpSp>
      <p:grpSp>
        <p:nvGrpSpPr>
          <p:cNvPr id="131" name="Group 131"/>
          <p:cNvGrpSpPr/>
          <p:nvPr/>
        </p:nvGrpSpPr>
        <p:grpSpPr>
          <a:xfrm>
            <a:off x="3728792" y="3143519"/>
            <a:ext cx="4822878" cy="1132227"/>
            <a:chOff x="0" y="0"/>
            <a:chExt cx="6859202" cy="1610277"/>
          </a:xfrm>
        </p:grpSpPr>
        <p:sp>
          <p:nvSpPr>
            <p:cNvPr id="129" name="Shape 129"/>
            <p:cNvSpPr/>
            <p:nvPr/>
          </p:nvSpPr>
          <p:spPr>
            <a:xfrm>
              <a:off x="0" y="0"/>
              <a:ext cx="179635"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sp>
          <p:nvSpPr>
            <p:cNvPr id="130" name="Shape 130"/>
            <p:cNvSpPr/>
            <p:nvPr/>
          </p:nvSpPr>
          <p:spPr>
            <a:xfrm>
              <a:off x="6679567" y="0"/>
              <a:ext cx="179636"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grpSp>
      <p:grpSp>
        <p:nvGrpSpPr>
          <p:cNvPr id="136" name="Group 136"/>
          <p:cNvGrpSpPr/>
          <p:nvPr/>
        </p:nvGrpSpPr>
        <p:grpSpPr>
          <a:xfrm>
            <a:off x="1790135" y="2222561"/>
            <a:ext cx="7728023" cy="1361286"/>
            <a:chOff x="-1" y="-37549"/>
            <a:chExt cx="10990964" cy="1936050"/>
          </a:xfrm>
        </p:grpSpPr>
        <p:sp>
          <p:nvSpPr>
            <p:cNvPr id="132" name="Shape 132"/>
            <p:cNvSpPr/>
            <p:nvPr/>
          </p:nvSpPr>
          <p:spPr>
            <a:xfrm>
              <a:off x="1408671" y="1195865"/>
              <a:ext cx="1210309" cy="702636"/>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3" name="Shape 133"/>
            <p:cNvSpPr/>
            <p:nvPr/>
          </p:nvSpPr>
          <p:spPr>
            <a:xfrm>
              <a:off x="-1" y="670016"/>
              <a:ext cx="4265555" cy="481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“dog” 1920 word vector</a:t>
              </a:r>
            </a:p>
          </p:txBody>
        </p:sp>
        <p:sp>
          <p:nvSpPr>
            <p:cNvPr id="134" name="Shape 134"/>
            <p:cNvSpPr/>
            <p:nvPr/>
          </p:nvSpPr>
          <p:spPr>
            <a:xfrm>
              <a:off x="8134080" y="488301"/>
              <a:ext cx="1210159" cy="778503"/>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5" name="Shape 135"/>
            <p:cNvSpPr/>
            <p:nvPr/>
          </p:nvSpPr>
          <p:spPr>
            <a:xfrm>
              <a:off x="6725408" y="-37549"/>
              <a:ext cx="4265555" cy="481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a:t>“dog” 1990 word vector</a:t>
              </a:r>
            </a:p>
          </p:txBody>
        </p:sp>
      </p:grpSp>
    </p:spTree>
    <p:extLst>
      <p:ext uri="{BB962C8B-B14F-4D97-AF65-F5344CB8AC3E}">
        <p14:creationId xmlns:p14="http://schemas.microsoft.com/office/powerpoint/2010/main" val="252743114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1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dvAuto="0"/>
      <p:bldP spid="128" grpId="0" animBg="1" advAuto="0"/>
      <p:bldP spid="128" grpId="1" animBg="1" advAuto="0"/>
      <p:bldP spid="131" grpId="0" animBg="1" advAuto="0"/>
      <p:bldP spid="136"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7137" y="890103"/>
            <a:ext cx="8066207" cy="612807"/>
          </a:xfrm>
        </p:spPr>
        <p:txBody>
          <a:bodyPr>
            <a:normAutofit/>
          </a:bodyPr>
          <a:lstStyle/>
          <a:p>
            <a:r>
              <a:rPr lang="en-US" dirty="0"/>
              <a:t>Visualizing changes</a:t>
            </a:r>
          </a:p>
        </p:txBody>
      </p:sp>
      <p:sp>
        <p:nvSpPr>
          <p:cNvPr id="5" name="TextBox 4"/>
          <p:cNvSpPr txBox="1"/>
          <p:nvPr/>
        </p:nvSpPr>
        <p:spPr>
          <a:xfrm>
            <a:off x="2483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2483371" y="6382543"/>
            <a:ext cx="5339603" cy="3491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1752601" y="3049747"/>
            <a:ext cx="8839200" cy="2948758"/>
          </a:xfrm>
          <a:prstGeom prst="rect">
            <a:avLst/>
          </a:prstGeom>
          <a:ln w="12700">
            <a:miter lim="400000"/>
          </a:ln>
        </p:spPr>
      </p:pic>
    </p:spTree>
    <p:extLst>
      <p:ext uri="{BB962C8B-B14F-4D97-AF65-F5344CB8AC3E}">
        <p14:creationId xmlns:p14="http://schemas.microsoft.com/office/powerpoint/2010/main" val="21031287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7137" y="890103"/>
            <a:ext cx="8066207" cy="612807"/>
          </a:xfrm>
        </p:spPr>
        <p:txBody>
          <a:bodyPr>
            <a:normAutofit/>
          </a:bodyPr>
          <a:lstStyle/>
          <a:p>
            <a:r>
              <a:rPr lang="en-US" dirty="0"/>
              <a:t>Visualizing changes</a:t>
            </a:r>
          </a:p>
        </p:txBody>
      </p:sp>
      <p:sp>
        <p:nvSpPr>
          <p:cNvPr id="5" name="TextBox 4"/>
          <p:cNvSpPr txBox="1"/>
          <p:nvPr/>
        </p:nvSpPr>
        <p:spPr>
          <a:xfrm>
            <a:off x="2483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2483371" y="6382543"/>
            <a:ext cx="5339603" cy="3491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1752601" y="3049747"/>
            <a:ext cx="8839200" cy="2948758"/>
          </a:xfrm>
          <a:prstGeom prst="rect">
            <a:avLst/>
          </a:prstGeom>
          <a:ln w="12700">
            <a:miter lim="400000"/>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920750"/>
            <a:ext cx="4038600" cy="195589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1800" y="939800"/>
            <a:ext cx="3461579" cy="195589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6201" y="4382177"/>
            <a:ext cx="3506641" cy="2349500"/>
          </a:xfrm>
          <a:prstGeom prst="rect">
            <a:avLst/>
          </a:prstGeom>
        </p:spPr>
      </p:pic>
    </p:spTree>
    <p:extLst>
      <p:ext uri="{BB962C8B-B14F-4D97-AF65-F5344CB8AC3E}">
        <p14:creationId xmlns:p14="http://schemas.microsoft.com/office/powerpoint/2010/main" val="62815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984"/>
              <a:t>54</a:t>
            </a:fld>
            <a:endParaRPr sz="984"/>
          </a:p>
        </p:txBody>
      </p:sp>
      <p:pic>
        <p:nvPicPr>
          <p:cNvPr id="294" name="pasted-image.png"/>
          <p:cNvPicPr/>
          <p:nvPr/>
        </p:nvPicPr>
        <p:blipFill>
          <a:blip r:embed="rId3"/>
          <a:stretch>
            <a:fillRect/>
          </a:stretch>
        </p:blipFill>
        <p:spPr>
          <a:xfrm>
            <a:off x="3429001" y="1708027"/>
            <a:ext cx="5009213" cy="3289548"/>
          </a:xfrm>
          <a:prstGeom prst="rect">
            <a:avLst/>
          </a:prstGeom>
          <a:ln w="12700">
            <a:miter lim="400000"/>
          </a:ln>
        </p:spPr>
      </p:pic>
      <p:sp>
        <p:nvSpPr>
          <p:cNvPr id="8" name="Title 1"/>
          <p:cNvSpPr>
            <a:spLocks noGrp="1"/>
          </p:cNvSpPr>
          <p:nvPr>
            <p:ph type="title"/>
          </p:nvPr>
        </p:nvSpPr>
        <p:spPr>
          <a:xfrm>
            <a:off x="1927235" y="270157"/>
            <a:ext cx="8321041" cy="734184"/>
          </a:xfrm>
        </p:spPr>
        <p:txBody>
          <a:bodyPr>
            <a:normAutofit/>
          </a:bodyPr>
          <a:lstStyle/>
          <a:p>
            <a:r>
              <a:rPr lang="en-US" dirty="0"/>
              <a:t>The evolution of sentiment words</a:t>
            </a:r>
          </a:p>
        </p:txBody>
      </p:sp>
      <p:pic>
        <p:nvPicPr>
          <p:cNvPr id="4" name="Picture 3" descr="A screenshot of a cell phone&#10;&#10;Description automatically generated">
            <a:extLst>
              <a:ext uri="{FF2B5EF4-FFF2-40B4-BE49-F238E27FC236}">
                <a16:creationId xmlns:a16="http://schemas.microsoft.com/office/drawing/2014/main" id="{0ADA23CE-3E55-6544-AA75-2AA28698C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1" y="4925397"/>
            <a:ext cx="5006789" cy="2008803"/>
          </a:xfrm>
          <a:prstGeom prst="rect">
            <a:avLst/>
          </a:prstGeom>
        </p:spPr>
      </p:pic>
    </p:spTree>
    <p:extLst>
      <p:ext uri="{BB962C8B-B14F-4D97-AF65-F5344CB8AC3E}">
        <p14:creationId xmlns:p14="http://schemas.microsoft.com/office/powerpoint/2010/main" val="97865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D5A4-05BD-2A44-A2BB-10E89FA55651}"/>
              </a:ext>
            </a:extLst>
          </p:cNvPr>
          <p:cNvSpPr>
            <a:spLocks noGrp="1"/>
          </p:cNvSpPr>
          <p:nvPr>
            <p:ph type="title"/>
          </p:nvPr>
        </p:nvSpPr>
        <p:spPr/>
        <p:txBody>
          <a:bodyPr/>
          <a:lstStyle/>
          <a:p>
            <a:r>
              <a:rPr lang="en-US" dirty="0"/>
              <a:t>Embeddings and bias</a:t>
            </a:r>
          </a:p>
        </p:txBody>
      </p:sp>
      <p:sp>
        <p:nvSpPr>
          <p:cNvPr id="3" name="Content Placeholder 2">
            <a:extLst>
              <a:ext uri="{FF2B5EF4-FFF2-40B4-BE49-F238E27FC236}">
                <a16:creationId xmlns:a16="http://schemas.microsoft.com/office/drawing/2014/main" id="{26C40453-6BC0-D64A-888D-B5495ADF791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665144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6"/>
            <a:ext cx="7543800" cy="627795"/>
          </a:xfrm>
        </p:spPr>
        <p:txBody>
          <a:bodyPr>
            <a:normAutofit/>
          </a:bodyPr>
          <a:lstStyle/>
          <a:p>
            <a:r>
              <a:rPr lang="en-US" dirty="0" err="1"/>
              <a:t>Embeddings</a:t>
            </a:r>
            <a:r>
              <a:rPr lang="en-US" dirty="0"/>
              <a:t> reflect cultural bias</a:t>
            </a:r>
          </a:p>
        </p:txBody>
      </p:sp>
      <p:sp>
        <p:nvSpPr>
          <p:cNvPr id="3" name="Content Placeholder 2"/>
          <p:cNvSpPr>
            <a:spLocks noGrp="1"/>
          </p:cNvSpPr>
          <p:nvPr>
            <p:ph sz="quarter" idx="1"/>
          </p:nvPr>
        </p:nvSpPr>
        <p:spPr>
          <a:xfrm>
            <a:off x="2346960" y="2590800"/>
            <a:ext cx="8321041" cy="3810000"/>
          </a:xfrm>
        </p:spPr>
        <p:txBody>
          <a:bodyPr>
            <a:normAutofit/>
          </a:bodyPr>
          <a:lstStyle/>
          <a:p>
            <a:r>
              <a:rPr lang="en-US" sz="3200" dirty="0"/>
              <a:t>Ask </a:t>
            </a:r>
            <a:r>
              <a:rPr lang="en-US" sz="2800" dirty="0"/>
              <a:t>“Paris : France :: Tokyo : x” </a:t>
            </a:r>
          </a:p>
          <a:p>
            <a:pPr lvl="1"/>
            <a:r>
              <a:rPr lang="en-US" sz="2800" dirty="0"/>
              <a:t>x = Japan</a:t>
            </a:r>
          </a:p>
          <a:p>
            <a:r>
              <a:rPr lang="en-US" sz="3200" dirty="0"/>
              <a:t>Ask </a:t>
            </a:r>
            <a:r>
              <a:rPr lang="en-US" sz="2800"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3581400" y="990600"/>
            <a:ext cx="6923762" cy="1477328"/>
          </a:xfrm>
          <a:prstGeom prst="rect">
            <a:avLst/>
          </a:prstGeom>
          <a:noFill/>
        </p:spPr>
        <p:txBody>
          <a:bodyPr wrap="square" rtlCol="0">
            <a:spAutoFit/>
          </a:bodyPr>
          <a:lstStyle/>
          <a:p>
            <a:r>
              <a:rPr lang="en-US" dirty="0" err="1"/>
              <a:t>Bolukbasi</a:t>
            </a:r>
            <a:r>
              <a:rPr lang="en-US" dirty="0"/>
              <a:t>, </a:t>
            </a:r>
            <a:r>
              <a:rPr lang="en-US" dirty="0" err="1"/>
              <a:t>Tolga</a:t>
            </a:r>
            <a:r>
              <a:rPr lang="en-US" dirty="0"/>
              <a:t>, Kai-Wei Chang, James Y. Zou, </a:t>
            </a:r>
            <a:r>
              <a:rPr lang="en-US" dirty="0" err="1"/>
              <a:t>Venkatesh</a:t>
            </a:r>
            <a:r>
              <a:rPr lang="en-US" dirty="0"/>
              <a:t> </a:t>
            </a:r>
            <a:r>
              <a:rPr lang="en-US" dirty="0" err="1"/>
              <a:t>Saligrama</a:t>
            </a:r>
            <a:r>
              <a:rPr lang="en-US" dirty="0"/>
              <a:t>, and Adam T. </a:t>
            </a:r>
            <a:r>
              <a:rPr lang="en-US" dirty="0" err="1"/>
              <a:t>Kalai</a:t>
            </a:r>
            <a:r>
              <a:rPr lang="en-US" dirty="0"/>
              <a:t>. "Man is to computer programmer as woman is to homemaker? </a:t>
            </a:r>
            <a:r>
              <a:rPr lang="en-US" dirty="0" err="1"/>
              <a:t>debiasing</a:t>
            </a:r>
            <a:r>
              <a:rPr lang="en-US" dirty="0"/>
              <a:t> word </a:t>
            </a:r>
            <a:r>
              <a:rPr lang="en-US" dirty="0" err="1"/>
              <a:t>embeddings</a:t>
            </a:r>
            <a:r>
              <a:rPr lang="en-US" dirty="0"/>
              <a:t>." In </a:t>
            </a:r>
            <a:r>
              <a:rPr lang="en-US" i="1" dirty="0"/>
              <a:t>Advances in Neural Information Processing Systems</a:t>
            </a:r>
            <a:r>
              <a:rPr lang="en-US" dirty="0"/>
              <a:t>, pp. 4349-4357. 2016.</a:t>
            </a:r>
          </a:p>
        </p:txBody>
      </p:sp>
    </p:spTree>
    <p:extLst>
      <p:ext uri="{BB962C8B-B14F-4D97-AF65-F5344CB8AC3E}">
        <p14:creationId xmlns:p14="http://schemas.microsoft.com/office/powerpoint/2010/main" val="62990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6"/>
            <a:ext cx="7543800" cy="627795"/>
          </a:xfrm>
        </p:spPr>
        <p:txBody>
          <a:bodyPr>
            <a:normAutofit/>
          </a:bodyPr>
          <a:lstStyle/>
          <a:p>
            <a:r>
              <a:rPr lang="en-US" dirty="0"/>
              <a:t>Measuring cultural bias</a:t>
            </a:r>
          </a:p>
        </p:txBody>
      </p:sp>
      <p:sp>
        <p:nvSpPr>
          <p:cNvPr id="3" name="Content Placeholder 2"/>
          <p:cNvSpPr>
            <a:spLocks noGrp="1"/>
          </p:cNvSpPr>
          <p:nvPr>
            <p:ph sz="quarter" idx="1"/>
          </p:nvPr>
        </p:nvSpPr>
        <p:spPr>
          <a:xfrm>
            <a:off x="1981201" y="1752600"/>
            <a:ext cx="8686800" cy="4648200"/>
          </a:xfrm>
        </p:spPr>
        <p:txBody>
          <a:bodyPr>
            <a:normAutofit/>
          </a:bodyPr>
          <a:lstStyle/>
          <a:p>
            <a:r>
              <a:rPr lang="en-US" dirty="0"/>
              <a:t>Implicit Association test (Greenwald et al 1998): How associated are </a:t>
            </a:r>
          </a:p>
          <a:p>
            <a:pPr lvl="1"/>
            <a:r>
              <a:rPr lang="en-US" dirty="0"/>
              <a:t>concepts (</a:t>
            </a:r>
            <a:r>
              <a:rPr lang="en-US" i="1" dirty="0"/>
              <a:t>flowers</a:t>
            </a:r>
            <a:r>
              <a:rPr lang="en-US" dirty="0"/>
              <a:t>, </a:t>
            </a:r>
            <a:r>
              <a:rPr lang="en-US" i="1" dirty="0"/>
              <a:t>insects</a:t>
            </a:r>
            <a:r>
              <a:rPr lang="en-US" dirty="0"/>
              <a:t>) &amp;  attributes (</a:t>
            </a:r>
            <a:r>
              <a:rPr lang="en-US" i="1" dirty="0"/>
              <a:t>pleasantness</a:t>
            </a:r>
            <a:r>
              <a:rPr lang="en-US" dirty="0"/>
              <a:t>, </a:t>
            </a:r>
            <a:r>
              <a:rPr lang="en-US" i="1" dirty="0"/>
              <a:t>unpleasantness</a:t>
            </a:r>
            <a:r>
              <a:rPr lang="en-US" dirty="0"/>
              <a:t>)?</a:t>
            </a:r>
          </a:p>
          <a:p>
            <a:pPr lvl="1"/>
            <a:r>
              <a:rPr lang="en-US" dirty="0"/>
              <a:t>Studied by measuring timing latencies for categorization.</a:t>
            </a:r>
          </a:p>
          <a:p>
            <a:r>
              <a:rPr lang="en-US" dirty="0"/>
              <a:t>Psychological findings on US participants:</a:t>
            </a:r>
          </a:p>
          <a:p>
            <a:pPr lvl="1"/>
            <a:r>
              <a:rPr lang="en-US" dirty="0"/>
              <a:t>African-American names are associated with unpleasant words (more than European-American names)</a:t>
            </a:r>
          </a:p>
          <a:p>
            <a:pPr lvl="1"/>
            <a:r>
              <a:rPr lang="en-US" dirty="0"/>
              <a:t>Male names associated more with math, female names with arts</a:t>
            </a:r>
          </a:p>
          <a:p>
            <a:pPr lvl="1"/>
            <a:r>
              <a:rPr lang="en-US" dirty="0"/>
              <a:t>Old people's names with unpleasant words, young people with pleasant words.</a:t>
            </a:r>
          </a:p>
        </p:txBody>
      </p:sp>
    </p:spTree>
    <p:extLst>
      <p:ext uri="{BB962C8B-B14F-4D97-AF65-F5344CB8AC3E}">
        <p14:creationId xmlns:p14="http://schemas.microsoft.com/office/powerpoint/2010/main" val="12513439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6"/>
            <a:ext cx="7543800" cy="627795"/>
          </a:xfrm>
        </p:spPr>
        <p:txBody>
          <a:bodyPr>
            <a:normAutofit/>
          </a:bodyPr>
          <a:lstStyle/>
          <a:p>
            <a:r>
              <a:rPr lang="en-US" dirty="0" err="1"/>
              <a:t>Embeddings</a:t>
            </a:r>
            <a:r>
              <a:rPr lang="en-US" dirty="0"/>
              <a:t> reflect cultural bias</a:t>
            </a:r>
          </a:p>
        </p:txBody>
      </p:sp>
      <p:sp>
        <p:nvSpPr>
          <p:cNvPr id="3" name="Content Placeholder 2"/>
          <p:cNvSpPr>
            <a:spLocks noGrp="1"/>
          </p:cNvSpPr>
          <p:nvPr>
            <p:ph sz="quarter" idx="1"/>
          </p:nvPr>
        </p:nvSpPr>
        <p:spPr>
          <a:xfrm>
            <a:off x="1981201" y="1752600"/>
            <a:ext cx="8686800" cy="4648200"/>
          </a:xfrm>
        </p:spPr>
        <p:txBody>
          <a:bodyPr>
            <a:normAutofit/>
          </a:bodyPr>
          <a:lstStyle/>
          <a:p>
            <a:r>
              <a:rPr lang="en-US" sz="2800" dirty="0" err="1"/>
              <a:t>Caliskan</a:t>
            </a:r>
            <a:r>
              <a:rPr lang="en-US" sz="2800" dirty="0"/>
              <a:t> et al. replication with embeddings:</a:t>
            </a:r>
          </a:p>
          <a:p>
            <a:pPr lvl="1"/>
            <a:r>
              <a:rPr lang="en-US" sz="2400" dirty="0"/>
              <a:t>African-American names (</a:t>
            </a:r>
            <a:r>
              <a:rPr lang="en-US" sz="2400" i="1" dirty="0"/>
              <a:t>Leroy, Shaniqua</a:t>
            </a:r>
            <a:r>
              <a:rPr lang="en-US" sz="2400" dirty="0"/>
              <a:t>) had a higher </a:t>
            </a:r>
            <a:r>
              <a:rPr lang="en-US" sz="2400" dirty="0" err="1"/>
              <a:t>GloVe</a:t>
            </a:r>
            <a:r>
              <a:rPr lang="en-US" sz="2400" dirty="0"/>
              <a:t> cosine with unpleasant words  (</a:t>
            </a:r>
            <a:r>
              <a:rPr lang="en-US" sz="2400" i="1" dirty="0"/>
              <a:t>abuse, stink, ugly</a:t>
            </a:r>
            <a:r>
              <a:rPr lang="en-US" sz="2400" dirty="0"/>
              <a:t>)</a:t>
            </a:r>
          </a:p>
          <a:p>
            <a:pPr lvl="1"/>
            <a:r>
              <a:rPr lang="en-US" sz="2400" dirty="0"/>
              <a:t>European American names (</a:t>
            </a:r>
            <a:r>
              <a:rPr lang="en-US" sz="2400" i="1" dirty="0"/>
              <a:t>Brad, Greg, Courtney</a:t>
            </a:r>
            <a:r>
              <a:rPr lang="en-US" sz="2400" dirty="0"/>
              <a:t>) had a higher cosine with pleasant words (</a:t>
            </a:r>
            <a:r>
              <a:rPr lang="en-US" sz="2400" i="1" dirty="0"/>
              <a:t>love, peace, miracle</a:t>
            </a:r>
            <a:r>
              <a:rPr lang="en-US" sz="2400" dirty="0"/>
              <a:t>)</a:t>
            </a:r>
          </a:p>
          <a:p>
            <a:r>
              <a:rPr lang="en-US" sz="2600" b="1" dirty="0"/>
              <a:t>Embeddings reflect and replicate all sorts of pernicious biases.</a:t>
            </a:r>
          </a:p>
          <a:p>
            <a:endParaRPr lang="en-US" b="1" dirty="0"/>
          </a:p>
          <a:p>
            <a:endParaRPr lang="en-US" b="1" dirty="0"/>
          </a:p>
        </p:txBody>
      </p:sp>
      <p:sp>
        <p:nvSpPr>
          <p:cNvPr id="4" name="TextBox 3"/>
          <p:cNvSpPr txBox="1"/>
          <p:nvPr/>
        </p:nvSpPr>
        <p:spPr>
          <a:xfrm>
            <a:off x="3048000" y="967770"/>
            <a:ext cx="7482840" cy="738664"/>
          </a:xfrm>
          <a:prstGeom prst="rect">
            <a:avLst/>
          </a:prstGeom>
          <a:noFill/>
        </p:spPr>
        <p:txBody>
          <a:bodyPr wrap="square" rtlCol="0">
            <a:spAutoFit/>
          </a:bodyPr>
          <a:lstStyle/>
          <a:p>
            <a:r>
              <a:rPr lang="en-US" sz="1400" dirty="0"/>
              <a:t>Aylin </a:t>
            </a:r>
            <a:r>
              <a:rPr lang="en-US" sz="1400" dirty="0" err="1"/>
              <a:t>Caliskan</a:t>
            </a:r>
            <a:r>
              <a:rPr lang="en-US" sz="1400" dirty="0"/>
              <a:t>, Joanna J. </a:t>
            </a:r>
            <a:r>
              <a:rPr lang="en-US" sz="1400" dirty="0" err="1"/>
              <a:t>Bruson</a:t>
            </a:r>
            <a:r>
              <a:rPr lang="en-US" sz="1400" dirty="0"/>
              <a:t> and Arvind Narayanan. 2017. Semantics derived automatically from language corpora contain human-like biases. Science 356:6334, 183-186.</a:t>
            </a:r>
          </a:p>
        </p:txBody>
      </p:sp>
    </p:spTree>
    <p:extLst>
      <p:ext uri="{BB962C8B-B14F-4D97-AF65-F5344CB8AC3E}">
        <p14:creationId xmlns:p14="http://schemas.microsoft.com/office/powerpoint/2010/main" val="13901070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F679-433C-9748-85CA-19F6D9F436BC}"/>
              </a:ext>
            </a:extLst>
          </p:cNvPr>
          <p:cNvSpPr>
            <a:spLocks noGrp="1"/>
          </p:cNvSpPr>
          <p:nvPr>
            <p:ph type="title"/>
          </p:nvPr>
        </p:nvSpPr>
        <p:spPr/>
        <p:txBody>
          <a:bodyPr/>
          <a:lstStyle/>
          <a:p>
            <a:r>
              <a:rPr lang="en-US" dirty="0"/>
              <a:t>Directions</a:t>
            </a:r>
          </a:p>
        </p:txBody>
      </p:sp>
      <p:sp>
        <p:nvSpPr>
          <p:cNvPr id="3" name="Content Placeholder 2">
            <a:extLst>
              <a:ext uri="{FF2B5EF4-FFF2-40B4-BE49-F238E27FC236}">
                <a16:creationId xmlns:a16="http://schemas.microsoft.com/office/drawing/2014/main" id="{28B3E126-25B8-C745-AE37-7C30EFF59AA3}"/>
              </a:ext>
            </a:extLst>
          </p:cNvPr>
          <p:cNvSpPr>
            <a:spLocks noGrp="1"/>
          </p:cNvSpPr>
          <p:nvPr>
            <p:ph idx="1"/>
          </p:nvPr>
        </p:nvSpPr>
        <p:spPr/>
        <p:txBody>
          <a:bodyPr>
            <a:normAutofit/>
          </a:bodyPr>
          <a:lstStyle/>
          <a:p>
            <a:r>
              <a:rPr lang="en-US" sz="2800" dirty="0"/>
              <a:t>Debiasing algorithms for embeddings</a:t>
            </a:r>
          </a:p>
          <a:p>
            <a:pPr lvl="1"/>
            <a:r>
              <a:rPr lang="en-US" sz="2400" dirty="0" err="1"/>
              <a:t>Bolukbasi</a:t>
            </a:r>
            <a:r>
              <a:rPr lang="en-US" sz="2400" dirty="0"/>
              <a:t>, </a:t>
            </a:r>
            <a:r>
              <a:rPr lang="en-US" sz="2400" dirty="0" err="1"/>
              <a:t>Tolga</a:t>
            </a:r>
            <a:r>
              <a:rPr lang="en-US" sz="2400" dirty="0"/>
              <a:t>, Chang, Kai-Wei, Zou, James Y., </a:t>
            </a:r>
            <a:r>
              <a:rPr lang="en-US" sz="2400" dirty="0" err="1"/>
              <a:t>Saligrama</a:t>
            </a:r>
            <a:r>
              <a:rPr lang="en-US" sz="2400" dirty="0"/>
              <a:t>, Venkatesh, and </a:t>
            </a:r>
            <a:r>
              <a:rPr lang="en-US" sz="2400" dirty="0" err="1"/>
              <a:t>Kalai</a:t>
            </a:r>
            <a:r>
              <a:rPr lang="en-US" sz="2400" dirty="0"/>
              <a:t>, Adam T. (2016). </a:t>
            </a:r>
            <a:r>
              <a:rPr lang="en-US" sz="2400" b="1" dirty="0"/>
              <a:t>Man is to computer programmer as woman is to homemaker?</a:t>
            </a:r>
            <a:r>
              <a:rPr lang="en-US" sz="2400" dirty="0"/>
              <a:t> debiasing word embeddings. In </a:t>
            </a:r>
            <a:r>
              <a:rPr lang="en-US" sz="2400" i="1" dirty="0"/>
              <a:t>Advances in Neural Infor- </a:t>
            </a:r>
            <a:r>
              <a:rPr lang="en-US" sz="2400" i="1" dirty="0" err="1"/>
              <a:t>mation</a:t>
            </a:r>
            <a:r>
              <a:rPr lang="en-US" sz="2400" i="1" dirty="0"/>
              <a:t> Processing Systems</a:t>
            </a:r>
            <a:r>
              <a:rPr lang="en-US" sz="2400" dirty="0"/>
              <a:t>, pp. 4349–4357. </a:t>
            </a:r>
          </a:p>
          <a:p>
            <a:r>
              <a:rPr lang="en-US" sz="2800" dirty="0"/>
              <a:t>Use embeddings as a historical tool to study bias</a:t>
            </a:r>
          </a:p>
        </p:txBody>
      </p:sp>
    </p:spTree>
    <p:extLst>
      <p:ext uri="{BB962C8B-B14F-4D97-AF65-F5344CB8AC3E}">
        <p14:creationId xmlns:p14="http://schemas.microsoft.com/office/powerpoint/2010/main" val="157194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4"/>
            <a:ext cx="7543800" cy="1450757"/>
          </a:xfrm>
        </p:spPr>
        <p:txBody>
          <a:bodyPr>
            <a:normAutofit/>
          </a:bodyPr>
          <a:lstStyle/>
          <a:p>
            <a:r>
              <a:rPr lang="en-US" b="0"/>
              <a:t>Word2vec</a:t>
            </a:r>
          </a:p>
        </p:txBody>
      </p:sp>
      <p:graphicFrame>
        <p:nvGraphicFramePr>
          <p:cNvPr id="15" name="Content Placeholder 2">
            <a:extLst>
              <a:ext uri="{FF2B5EF4-FFF2-40B4-BE49-F238E27FC236}">
                <a16:creationId xmlns:a16="http://schemas.microsoft.com/office/drawing/2014/main" id="{2DE4F301-06AD-4C9B-A756-BB60A8F58F4A}"/>
              </a:ext>
            </a:extLst>
          </p:cNvPr>
          <p:cNvGraphicFramePr>
            <a:graphicFrameLocks noGrp="1"/>
          </p:cNvGraphicFramePr>
          <p:nvPr>
            <p:ph idx="1"/>
          </p:nvPr>
        </p:nvGraphicFramePr>
        <p:xfrm>
          <a:off x="2346722" y="2098515"/>
          <a:ext cx="75438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14964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2" y="286606"/>
            <a:ext cx="8549639" cy="627795"/>
          </a:xfrm>
        </p:spPr>
        <p:txBody>
          <a:bodyPr>
            <a:normAutofit/>
          </a:bodyPr>
          <a:lstStyle/>
          <a:p>
            <a:r>
              <a:rPr lang="en-US" dirty="0"/>
              <a:t>Embeddings as a window onto history</a:t>
            </a:r>
          </a:p>
        </p:txBody>
      </p:sp>
      <p:sp>
        <p:nvSpPr>
          <p:cNvPr id="3" name="Content Placeholder 2"/>
          <p:cNvSpPr>
            <a:spLocks noGrp="1"/>
          </p:cNvSpPr>
          <p:nvPr>
            <p:ph sz="quarter" idx="1"/>
          </p:nvPr>
        </p:nvSpPr>
        <p:spPr>
          <a:xfrm>
            <a:off x="1981201" y="1752600"/>
            <a:ext cx="8686800" cy="4648200"/>
          </a:xfrm>
        </p:spPr>
        <p:txBody>
          <a:bodyPr>
            <a:normAutofit/>
          </a:bodyPr>
          <a:lstStyle/>
          <a:p>
            <a:r>
              <a:rPr lang="en-US" sz="3200" dirty="0"/>
              <a:t>Use the Hamilton historical embeddings</a:t>
            </a:r>
          </a:p>
          <a:p>
            <a:r>
              <a:rPr lang="en-US" sz="3200" dirty="0"/>
              <a:t>The cosine similarity of embeddings for decade X for occupations (like teacher) to male vs female names</a:t>
            </a:r>
          </a:p>
          <a:p>
            <a:pPr lvl="1"/>
            <a:r>
              <a:rPr lang="en-US" sz="2800" dirty="0"/>
              <a:t>Is correlated with the actual percentage of women teachers in decade X</a:t>
            </a:r>
          </a:p>
          <a:p>
            <a:endParaRPr lang="en-US" dirty="0"/>
          </a:p>
          <a:p>
            <a:endParaRPr lang="en-US" dirty="0"/>
          </a:p>
          <a:p>
            <a:endParaRPr lang="en-US" dirty="0"/>
          </a:p>
        </p:txBody>
      </p:sp>
      <p:sp>
        <p:nvSpPr>
          <p:cNvPr id="4" name="TextBox 3"/>
          <p:cNvSpPr txBox="1"/>
          <p:nvPr/>
        </p:nvSpPr>
        <p:spPr>
          <a:xfrm>
            <a:off x="3048000" y="967771"/>
            <a:ext cx="7482840" cy="646331"/>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851701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6"/>
            <a:ext cx="8183880" cy="932595"/>
          </a:xfrm>
        </p:spPr>
        <p:txBody>
          <a:bodyPr>
            <a:normAutofit/>
          </a:bodyPr>
          <a:lstStyle/>
          <a:p>
            <a:r>
              <a:rPr lang="en-US" dirty="0"/>
              <a:t>History of biased framings of women</a:t>
            </a:r>
          </a:p>
        </p:txBody>
      </p:sp>
      <p:sp>
        <p:nvSpPr>
          <p:cNvPr id="3" name="Content Placeholder 2"/>
          <p:cNvSpPr>
            <a:spLocks noGrp="1"/>
          </p:cNvSpPr>
          <p:nvPr>
            <p:ph idx="1"/>
          </p:nvPr>
        </p:nvSpPr>
        <p:spPr>
          <a:xfrm>
            <a:off x="2346961" y="2514601"/>
            <a:ext cx="7543801" cy="4697941"/>
          </a:xfrm>
        </p:spPr>
        <p:txBody>
          <a:bodyPr/>
          <a:lstStyle/>
          <a:p>
            <a:r>
              <a:rPr lang="en-US" sz="3200" dirty="0" err="1"/>
              <a:t>Embeddings</a:t>
            </a:r>
            <a:r>
              <a:rPr lang="en-US" sz="3200" dirty="0"/>
              <a:t> for competence adjectives are biased toward men</a:t>
            </a:r>
          </a:p>
          <a:p>
            <a:pPr lvl="1"/>
            <a:r>
              <a:rPr lang="en-US" sz="3000" i="1" dirty="0"/>
              <a:t>Smart, wise, brilliant, intelligent, resourceful, thoughtful, logical, etc.</a:t>
            </a:r>
          </a:p>
          <a:p>
            <a:r>
              <a:rPr lang="en-US" sz="3200" dirty="0"/>
              <a:t>This bias is slowly decreasing </a:t>
            </a:r>
          </a:p>
          <a:p>
            <a:endParaRPr lang="en-US" dirty="0"/>
          </a:p>
        </p:txBody>
      </p:sp>
      <p:sp>
        <p:nvSpPr>
          <p:cNvPr id="4" name="TextBox 3">
            <a:extLst>
              <a:ext uri="{FF2B5EF4-FFF2-40B4-BE49-F238E27FC236}">
                <a16:creationId xmlns:a16="http://schemas.microsoft.com/office/drawing/2014/main" id="{3018424D-76FB-844E-AD46-DC8C6DD6949F}"/>
              </a:ext>
            </a:extLst>
          </p:cNvPr>
          <p:cNvSpPr txBox="1"/>
          <p:nvPr/>
        </p:nvSpPr>
        <p:spPr>
          <a:xfrm>
            <a:off x="3048000" y="1219201"/>
            <a:ext cx="7482840" cy="646331"/>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a:t>
            </a:r>
            <a:r>
              <a:rPr lang="en-US" sz="1200" dirty="0" err="1"/>
              <a:t>embeddings</a:t>
            </a:r>
            <a:r>
              <a:rPr lang="en-US" sz="1200" dirty="0"/>
              <a:t>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089806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2645" y="286605"/>
            <a:ext cx="7992428" cy="1450757"/>
          </a:xfrm>
        </p:spPr>
        <p:txBody>
          <a:bodyPr/>
          <a:lstStyle/>
          <a:p>
            <a:r>
              <a:rPr lang="en-US" dirty="0"/>
              <a:t>Princeton Trilogy experiments</a:t>
            </a:r>
          </a:p>
        </p:txBody>
      </p:sp>
      <p:sp>
        <p:nvSpPr>
          <p:cNvPr id="3" name="Content Placeholder 2"/>
          <p:cNvSpPr>
            <a:spLocks noGrp="1"/>
          </p:cNvSpPr>
          <p:nvPr>
            <p:ph idx="1"/>
          </p:nvPr>
        </p:nvSpPr>
        <p:spPr>
          <a:xfrm>
            <a:off x="2346960" y="1905000"/>
            <a:ext cx="7543801" cy="4535594"/>
          </a:xfrm>
        </p:spPr>
        <p:txBody>
          <a:bodyPr>
            <a:normAutofit fontScale="85000" lnSpcReduction="10000"/>
          </a:bodyPr>
          <a:lstStyle/>
          <a:p>
            <a:r>
              <a:rPr lang="en-US" b="1" dirty="0"/>
              <a:t>Study 1: Katz and </a:t>
            </a:r>
            <a:r>
              <a:rPr lang="en-US" b="1" dirty="0" err="1"/>
              <a:t>Braley</a:t>
            </a:r>
            <a:r>
              <a:rPr lang="en-US" b="1" dirty="0"/>
              <a:t> (1933)</a:t>
            </a:r>
          </a:p>
          <a:p>
            <a:r>
              <a:rPr lang="en-US" dirty="0"/>
              <a:t>Investigated whether traditional social stereotypes had a cultural basis</a:t>
            </a:r>
          </a:p>
          <a:p>
            <a:r>
              <a:rPr lang="en-US" dirty="0"/>
              <a:t>Ask 100 male students from Princeton University to choose five traits that characterized different ethnic groups (for example Americans, Jews, Japanese, Negroes) from a list of 84 word</a:t>
            </a:r>
          </a:p>
          <a:p>
            <a:r>
              <a:rPr lang="en-US" dirty="0"/>
              <a:t>84% of the students said that Negroes were superstitious and 79% said that Jews were shrewd. They were positive towards their own group.</a:t>
            </a:r>
          </a:p>
          <a:p>
            <a:r>
              <a:rPr lang="cs-CZ" b="1" dirty="0"/>
              <a:t>Study 2: Gilbert (1951)</a:t>
            </a:r>
            <a:br>
              <a:rPr lang="cs-CZ" dirty="0"/>
            </a:br>
            <a:r>
              <a:rPr lang="cs-CZ" dirty="0" err="1"/>
              <a:t>Less</a:t>
            </a:r>
            <a:r>
              <a:rPr lang="cs-CZ" dirty="0"/>
              <a:t> uniformity </a:t>
            </a:r>
            <a:r>
              <a:rPr lang="cs-CZ" dirty="0" err="1"/>
              <a:t>of</a:t>
            </a:r>
            <a:r>
              <a:rPr lang="cs-CZ" dirty="0"/>
              <a:t> </a:t>
            </a:r>
            <a:r>
              <a:rPr lang="cs-CZ" dirty="0" err="1"/>
              <a:t>agreement</a:t>
            </a:r>
            <a:r>
              <a:rPr lang="cs-CZ" dirty="0"/>
              <a:t> </a:t>
            </a:r>
            <a:r>
              <a:rPr lang="cs-CZ" dirty="0" err="1"/>
              <a:t>about</a:t>
            </a:r>
            <a:r>
              <a:rPr lang="cs-CZ" dirty="0"/>
              <a:t> </a:t>
            </a:r>
            <a:r>
              <a:rPr lang="cs-CZ" dirty="0" err="1"/>
              <a:t>unfavorable</a:t>
            </a:r>
            <a:r>
              <a:rPr lang="cs-CZ" dirty="0"/>
              <a:t> </a:t>
            </a:r>
            <a:r>
              <a:rPr lang="cs-CZ" dirty="0" err="1"/>
              <a:t>traits</a:t>
            </a:r>
            <a:r>
              <a:rPr lang="cs-CZ" dirty="0"/>
              <a:t> </a:t>
            </a:r>
            <a:r>
              <a:rPr lang="cs-CZ" dirty="0" err="1"/>
              <a:t>than</a:t>
            </a:r>
            <a:r>
              <a:rPr lang="cs-CZ" dirty="0"/>
              <a:t> in 1933.</a:t>
            </a:r>
          </a:p>
          <a:p>
            <a:br>
              <a:rPr lang="cs-CZ" dirty="0"/>
            </a:br>
            <a:r>
              <a:rPr lang="cs-CZ" b="1" dirty="0"/>
              <a:t>Study 3: </a:t>
            </a:r>
            <a:r>
              <a:rPr lang="cs-CZ" b="1" dirty="0" err="1"/>
              <a:t>Karlins</a:t>
            </a:r>
            <a:r>
              <a:rPr lang="cs-CZ" b="1" dirty="0"/>
              <a:t> et al. (1969)</a:t>
            </a:r>
            <a:r>
              <a:rPr lang="cs-CZ" dirty="0"/>
              <a:t> </a:t>
            </a:r>
          </a:p>
          <a:p>
            <a:r>
              <a:rPr lang="cs-CZ" dirty="0"/>
              <a:t>Many </a:t>
            </a:r>
            <a:r>
              <a:rPr lang="cs-CZ" dirty="0" err="1"/>
              <a:t>students</a:t>
            </a:r>
            <a:r>
              <a:rPr lang="cs-CZ" dirty="0"/>
              <a:t> </a:t>
            </a:r>
            <a:r>
              <a:rPr lang="cs-CZ" dirty="0" err="1"/>
              <a:t>objected</a:t>
            </a:r>
            <a:r>
              <a:rPr lang="cs-CZ" dirty="0"/>
              <a:t> to </a:t>
            </a:r>
            <a:r>
              <a:rPr lang="cs-CZ" dirty="0" err="1"/>
              <a:t>the</a:t>
            </a:r>
            <a:r>
              <a:rPr lang="cs-CZ" dirty="0"/>
              <a:t> </a:t>
            </a:r>
            <a:r>
              <a:rPr lang="cs-CZ" dirty="0" err="1"/>
              <a:t>task</a:t>
            </a:r>
            <a:r>
              <a:rPr lang="cs-CZ" dirty="0"/>
              <a:t> but </a:t>
            </a:r>
            <a:r>
              <a:rPr lang="cs-CZ" dirty="0" err="1"/>
              <a:t>this</a:t>
            </a:r>
            <a:r>
              <a:rPr lang="cs-CZ" dirty="0"/>
              <a:t> </a:t>
            </a:r>
            <a:r>
              <a:rPr lang="cs-CZ" dirty="0" err="1"/>
              <a:t>time</a:t>
            </a:r>
            <a:r>
              <a:rPr lang="cs-CZ" dirty="0"/>
              <a:t> </a:t>
            </a:r>
            <a:r>
              <a:rPr lang="cs-CZ" dirty="0" err="1"/>
              <a:t>there</a:t>
            </a:r>
            <a:r>
              <a:rPr lang="cs-CZ" dirty="0"/>
              <a:t> </a:t>
            </a:r>
            <a:r>
              <a:rPr lang="cs-CZ" dirty="0" err="1"/>
              <a:t>was</a:t>
            </a:r>
            <a:r>
              <a:rPr lang="cs-CZ" dirty="0"/>
              <a:t> </a:t>
            </a:r>
            <a:r>
              <a:rPr lang="cs-CZ" dirty="0" err="1"/>
              <a:t>greater</a:t>
            </a:r>
            <a:r>
              <a:rPr lang="cs-CZ" dirty="0"/>
              <a:t> </a:t>
            </a:r>
            <a:r>
              <a:rPr lang="cs-CZ" dirty="0" err="1"/>
              <a:t>agreement</a:t>
            </a:r>
            <a:r>
              <a:rPr lang="cs-CZ" dirty="0"/>
              <a:t> on </a:t>
            </a:r>
            <a:r>
              <a:rPr lang="cs-CZ" dirty="0" err="1"/>
              <a:t>the</a:t>
            </a:r>
            <a:r>
              <a:rPr lang="cs-CZ" dirty="0"/>
              <a:t> </a:t>
            </a:r>
            <a:r>
              <a:rPr lang="cs-CZ" dirty="0" err="1"/>
              <a:t>stereotypes</a:t>
            </a:r>
            <a:r>
              <a:rPr lang="cs-CZ" dirty="0"/>
              <a:t> </a:t>
            </a:r>
            <a:r>
              <a:rPr lang="cs-CZ" dirty="0" err="1"/>
              <a:t>assigned</a:t>
            </a:r>
            <a:r>
              <a:rPr lang="cs-CZ" dirty="0"/>
              <a:t> to </a:t>
            </a:r>
            <a:r>
              <a:rPr lang="cs-CZ" dirty="0" err="1"/>
              <a:t>the</a:t>
            </a:r>
            <a:r>
              <a:rPr lang="cs-CZ" dirty="0"/>
              <a:t> </a:t>
            </a:r>
            <a:r>
              <a:rPr lang="cs-CZ" dirty="0" err="1"/>
              <a:t>different</a:t>
            </a:r>
            <a:r>
              <a:rPr lang="cs-CZ" dirty="0"/>
              <a:t> </a:t>
            </a:r>
            <a:r>
              <a:rPr lang="cs-CZ" dirty="0" err="1"/>
              <a:t>groups</a:t>
            </a:r>
            <a:r>
              <a:rPr lang="cs-CZ" dirty="0"/>
              <a:t> </a:t>
            </a:r>
            <a:r>
              <a:rPr lang="cs-CZ" dirty="0" err="1"/>
              <a:t>compared</a:t>
            </a:r>
            <a:r>
              <a:rPr lang="cs-CZ" dirty="0"/>
              <a:t> </a:t>
            </a:r>
            <a:r>
              <a:rPr lang="cs-CZ" dirty="0" err="1"/>
              <a:t>with</a:t>
            </a:r>
            <a:r>
              <a:rPr lang="cs-CZ" dirty="0"/>
              <a:t> </a:t>
            </a:r>
            <a:r>
              <a:rPr lang="cs-CZ" dirty="0" err="1"/>
              <a:t>the</a:t>
            </a:r>
            <a:r>
              <a:rPr lang="cs-CZ" dirty="0"/>
              <a:t> 1951 study. </a:t>
            </a:r>
            <a:r>
              <a:rPr lang="cs-CZ" dirty="0" err="1"/>
              <a:t>Interpreted</a:t>
            </a:r>
            <a:r>
              <a:rPr lang="cs-CZ" dirty="0"/>
              <a:t> as a re-emergence </a:t>
            </a:r>
            <a:r>
              <a:rPr lang="cs-CZ" dirty="0" err="1"/>
              <a:t>of</a:t>
            </a:r>
            <a:r>
              <a:rPr lang="cs-CZ" dirty="0"/>
              <a:t> </a:t>
            </a:r>
            <a:r>
              <a:rPr lang="cs-CZ" dirty="0" err="1"/>
              <a:t>social</a:t>
            </a:r>
            <a:r>
              <a:rPr lang="cs-CZ" dirty="0"/>
              <a:t> </a:t>
            </a:r>
            <a:r>
              <a:rPr lang="cs-CZ" dirty="0" err="1"/>
              <a:t>stereotyping</a:t>
            </a:r>
            <a:r>
              <a:rPr lang="cs-CZ" dirty="0"/>
              <a:t> but in </a:t>
            </a:r>
            <a:r>
              <a:rPr lang="cs-CZ" dirty="0" err="1"/>
              <a:t>the</a:t>
            </a:r>
            <a:r>
              <a:rPr lang="cs-CZ" dirty="0"/>
              <a:t> </a:t>
            </a:r>
            <a:r>
              <a:rPr lang="cs-CZ" dirty="0" err="1"/>
              <a:t>direction</a:t>
            </a:r>
            <a:r>
              <a:rPr lang="cs-CZ" dirty="0"/>
              <a:t> more </a:t>
            </a:r>
            <a:r>
              <a:rPr lang="cs-CZ" dirty="0" err="1"/>
              <a:t>favorable</a:t>
            </a:r>
            <a:r>
              <a:rPr lang="cs-CZ" dirty="0"/>
              <a:t> </a:t>
            </a:r>
            <a:r>
              <a:rPr lang="cs-CZ" dirty="0" err="1"/>
              <a:t>stereotypical</a:t>
            </a:r>
            <a:r>
              <a:rPr lang="cs-CZ" dirty="0"/>
              <a:t> </a:t>
            </a:r>
            <a:r>
              <a:rPr lang="cs-CZ" dirty="0" err="1"/>
              <a:t>images</a:t>
            </a:r>
            <a:r>
              <a:rPr lang="cs-CZ" dirty="0"/>
              <a:t>.</a:t>
            </a:r>
            <a:endParaRPr lang="en-US" dirty="0"/>
          </a:p>
        </p:txBody>
      </p:sp>
      <p:sp>
        <p:nvSpPr>
          <p:cNvPr id="7" name="Content Placeholder 2"/>
          <p:cNvSpPr txBox="1">
            <a:spLocks/>
          </p:cNvSpPr>
          <p:nvPr/>
        </p:nvSpPr>
        <p:spPr>
          <a:xfrm>
            <a:off x="2346961" y="2514601"/>
            <a:ext cx="7543801" cy="469794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7327334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2645" y="286605"/>
            <a:ext cx="7992428" cy="1450757"/>
          </a:xfrm>
        </p:spPr>
        <p:txBody>
          <a:bodyPr/>
          <a:lstStyle/>
          <a:p>
            <a:r>
              <a:rPr lang="en-US" dirty="0" err="1"/>
              <a:t>Embeddings</a:t>
            </a:r>
            <a:r>
              <a:rPr lang="en-US" dirty="0"/>
              <a:t> reflect ethnic stereotypes over time</a:t>
            </a:r>
          </a:p>
        </p:txBody>
      </p:sp>
      <p:sp>
        <p:nvSpPr>
          <p:cNvPr id="3" name="Content Placeholder 2"/>
          <p:cNvSpPr>
            <a:spLocks noGrp="1"/>
          </p:cNvSpPr>
          <p:nvPr>
            <p:ph idx="1"/>
          </p:nvPr>
        </p:nvSpPr>
        <p:spPr>
          <a:xfrm>
            <a:off x="2346960" y="2417234"/>
            <a:ext cx="7543801" cy="4023360"/>
          </a:xfrm>
        </p:spPr>
        <p:txBody>
          <a:bodyPr>
            <a:normAutofit lnSpcReduction="10000"/>
          </a:bodyPr>
          <a:lstStyle/>
          <a:p>
            <a:pPr marL="298450" indent="-228600">
              <a:buFont typeface="Arial" charset="0"/>
              <a:buChar char="•"/>
            </a:pPr>
            <a:r>
              <a:rPr lang="en-US" sz="3200" dirty="0"/>
              <a:t>Princeton trilogy experiments</a:t>
            </a:r>
          </a:p>
          <a:p>
            <a:pPr marL="298450" indent="-228600">
              <a:buFont typeface="Arial" charset="0"/>
              <a:buChar char="•"/>
            </a:pPr>
            <a:r>
              <a:rPr lang="en-US" sz="3200" dirty="0"/>
              <a:t>Attitudes toward ethnic groups (1933, 1951, 1969) scores for adjectives</a:t>
            </a:r>
          </a:p>
          <a:p>
            <a:pPr marL="481330" lvl="2">
              <a:buFont typeface="Arial" charset="0"/>
              <a:buChar char="•"/>
            </a:pPr>
            <a:r>
              <a:rPr lang="en-US" sz="3000" i="1" dirty="0"/>
              <a:t>industrious, superstitious, nationalistic</a:t>
            </a:r>
            <a:r>
              <a:rPr lang="en-US" sz="3000" dirty="0"/>
              <a:t>, </a:t>
            </a:r>
            <a:r>
              <a:rPr lang="en-US" sz="3000" dirty="0" err="1"/>
              <a:t>etc</a:t>
            </a:r>
            <a:endParaRPr lang="en-US" sz="3000" dirty="0"/>
          </a:p>
          <a:p>
            <a:pPr marL="298450" indent="-228600">
              <a:buFont typeface="Arial" charset="0"/>
              <a:buChar char="•"/>
            </a:pPr>
            <a:r>
              <a:rPr lang="en-US" sz="3200" dirty="0"/>
              <a:t>Cosine of Chinese name embeddings with those adjective embeddings correlates with human ratings.</a:t>
            </a:r>
          </a:p>
          <a:p>
            <a:endParaRPr lang="is-IS" dirty="0"/>
          </a:p>
          <a:p>
            <a:endParaRPr lang="en-US" dirty="0"/>
          </a:p>
          <a:p>
            <a:endParaRPr lang="en-US" dirty="0"/>
          </a:p>
        </p:txBody>
      </p:sp>
      <p:sp>
        <p:nvSpPr>
          <p:cNvPr id="4" name="TextBox 3">
            <a:extLst>
              <a:ext uri="{FF2B5EF4-FFF2-40B4-BE49-F238E27FC236}">
                <a16:creationId xmlns:a16="http://schemas.microsoft.com/office/drawing/2014/main" id="{EFB06755-AB9F-7F4C-BFEA-7E1A273530B3}"/>
              </a:ext>
            </a:extLst>
          </p:cNvPr>
          <p:cNvSpPr txBox="1"/>
          <p:nvPr/>
        </p:nvSpPr>
        <p:spPr>
          <a:xfrm>
            <a:off x="3048000" y="1740494"/>
            <a:ext cx="7482840" cy="646331"/>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a:t>
            </a:r>
            <a:r>
              <a:rPr lang="en-US" sz="1200" dirty="0" err="1"/>
              <a:t>embeddings</a:t>
            </a:r>
            <a:r>
              <a:rPr lang="en-US" sz="1200" dirty="0"/>
              <a:t>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4697024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in linguistic framing 1910-1990</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66081" y="3198813"/>
            <a:ext cx="6082490" cy="3659187"/>
          </a:xfrm>
        </p:spPr>
      </p:pic>
      <p:sp>
        <p:nvSpPr>
          <p:cNvPr id="3" name="TextBox 2"/>
          <p:cNvSpPr txBox="1"/>
          <p:nvPr/>
        </p:nvSpPr>
        <p:spPr>
          <a:xfrm>
            <a:off x="2025492" y="2256962"/>
            <a:ext cx="8642509" cy="1384995"/>
          </a:xfrm>
          <a:prstGeom prst="rect">
            <a:avLst/>
          </a:prstGeom>
          <a:noFill/>
        </p:spPr>
        <p:txBody>
          <a:bodyPr wrap="square" rtlCol="0">
            <a:spAutoFit/>
          </a:bodyPr>
          <a:lstStyle/>
          <a:p>
            <a:r>
              <a:rPr lang="en-US" sz="2800" dirty="0"/>
              <a:t>Change in association of Chinese names with adjectives framed as "othering" (</a:t>
            </a:r>
            <a:r>
              <a:rPr lang="en-US" sz="2800" i="1" dirty="0"/>
              <a:t>barbaric</a:t>
            </a:r>
            <a:r>
              <a:rPr lang="en-US" sz="2800" dirty="0"/>
              <a:t>, </a:t>
            </a:r>
            <a:r>
              <a:rPr lang="en-US" sz="2800" i="1" dirty="0"/>
              <a:t>monstrous</a:t>
            </a:r>
            <a:r>
              <a:rPr lang="en-US" sz="2800" dirty="0"/>
              <a:t>, </a:t>
            </a:r>
            <a:r>
              <a:rPr lang="en-US" sz="2800" i="1" dirty="0"/>
              <a:t>bizarre</a:t>
            </a:r>
            <a:r>
              <a:rPr lang="en-US" sz="2800" dirty="0"/>
              <a:t>)</a:t>
            </a:r>
          </a:p>
        </p:txBody>
      </p:sp>
      <p:sp>
        <p:nvSpPr>
          <p:cNvPr id="5" name="TextBox 4">
            <a:extLst>
              <a:ext uri="{FF2B5EF4-FFF2-40B4-BE49-F238E27FC236}">
                <a16:creationId xmlns:a16="http://schemas.microsoft.com/office/drawing/2014/main" id="{F2A9C93A-61D1-3942-998B-777BEB9C29E2}"/>
              </a:ext>
            </a:extLst>
          </p:cNvPr>
          <p:cNvSpPr txBox="1"/>
          <p:nvPr/>
        </p:nvSpPr>
        <p:spPr>
          <a:xfrm>
            <a:off x="3048000" y="1740494"/>
            <a:ext cx="7482840" cy="646331"/>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a:t>
            </a:r>
            <a:r>
              <a:rPr lang="en-US" sz="1200" dirty="0" err="1"/>
              <a:t>embeddings</a:t>
            </a:r>
            <a:r>
              <a:rPr lang="en-US" sz="1200" dirty="0"/>
              <a:t>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1753619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1" y="286605"/>
            <a:ext cx="8601074" cy="1450757"/>
          </a:xfrm>
        </p:spPr>
        <p:txBody>
          <a:bodyPr>
            <a:normAutofit/>
          </a:bodyPr>
          <a:lstStyle/>
          <a:p>
            <a:r>
              <a:rPr lang="en-US" dirty="0"/>
              <a:t>Changes in framing:</a:t>
            </a:r>
            <a:br>
              <a:rPr lang="en-US" dirty="0"/>
            </a:br>
            <a:r>
              <a:rPr lang="en-US" dirty="0"/>
              <a:t>adjectives associated with Chinese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997" y="2286001"/>
            <a:ext cx="8213467" cy="4057649"/>
          </a:xfrm>
        </p:spPr>
      </p:pic>
      <p:sp>
        <p:nvSpPr>
          <p:cNvPr id="5" name="TextBox 4">
            <a:extLst>
              <a:ext uri="{FF2B5EF4-FFF2-40B4-BE49-F238E27FC236}">
                <a16:creationId xmlns:a16="http://schemas.microsoft.com/office/drawing/2014/main" id="{F7D244A3-909B-D642-9B6F-F7F5021BD292}"/>
              </a:ext>
            </a:extLst>
          </p:cNvPr>
          <p:cNvSpPr txBox="1"/>
          <p:nvPr/>
        </p:nvSpPr>
        <p:spPr>
          <a:xfrm>
            <a:off x="3048000" y="1740494"/>
            <a:ext cx="7482840" cy="646331"/>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a:t>
            </a:r>
            <a:r>
              <a:rPr lang="en-US" sz="1200" dirty="0" err="1"/>
              <a:t>embeddings</a:t>
            </a:r>
            <a:r>
              <a:rPr lang="en-US" sz="1200" dirty="0"/>
              <a:t>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13865601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856396"/>
          </a:xfrm>
        </p:spPr>
        <p:txBody>
          <a:bodyPr/>
          <a:lstStyle/>
          <a:p>
            <a:r>
              <a:rPr lang="en-US" dirty="0"/>
              <a:t>Conclusion</a:t>
            </a:r>
          </a:p>
        </p:txBody>
      </p:sp>
      <p:sp>
        <p:nvSpPr>
          <p:cNvPr id="3" name="Content Placeholder 2"/>
          <p:cNvSpPr>
            <a:spLocks noGrp="1"/>
          </p:cNvSpPr>
          <p:nvPr>
            <p:ph idx="1"/>
          </p:nvPr>
        </p:nvSpPr>
        <p:spPr>
          <a:xfrm>
            <a:off x="2346960" y="1524000"/>
            <a:ext cx="8016241" cy="5257800"/>
          </a:xfrm>
        </p:spPr>
        <p:txBody>
          <a:bodyPr>
            <a:normAutofit/>
          </a:bodyPr>
          <a:lstStyle/>
          <a:p>
            <a:r>
              <a:rPr lang="en-US" sz="2600" b="1" dirty="0" err="1"/>
              <a:t>Embeddings</a:t>
            </a:r>
            <a:r>
              <a:rPr lang="en-US" sz="2600" dirty="0"/>
              <a:t> = vector models of meaning</a:t>
            </a:r>
          </a:p>
          <a:p>
            <a:pPr lvl="1"/>
            <a:r>
              <a:rPr lang="en-US" sz="2400" dirty="0"/>
              <a:t>More fine-grained than just a string or index</a:t>
            </a:r>
          </a:p>
          <a:p>
            <a:pPr lvl="1"/>
            <a:r>
              <a:rPr lang="en-US" sz="2400" dirty="0"/>
              <a:t>Especially good at modeling similarity/analogy</a:t>
            </a:r>
          </a:p>
          <a:p>
            <a:pPr lvl="2"/>
            <a:r>
              <a:rPr lang="en-US" dirty="0"/>
              <a:t>Just download them and use cosines!!</a:t>
            </a:r>
          </a:p>
          <a:p>
            <a:pPr lvl="1"/>
            <a:r>
              <a:rPr lang="en-US" sz="2400" dirty="0"/>
              <a:t>Can use sparse models (</a:t>
            </a:r>
            <a:r>
              <a:rPr lang="en-US" sz="2400" dirty="0" err="1"/>
              <a:t>tf-idf</a:t>
            </a:r>
            <a:r>
              <a:rPr lang="en-US" sz="2400" dirty="0"/>
              <a:t>) or dense models (word2vec, </a:t>
            </a:r>
            <a:r>
              <a:rPr lang="en-US" sz="2400" dirty="0" err="1"/>
              <a:t>GLoVE</a:t>
            </a:r>
            <a:r>
              <a:rPr lang="en-US" sz="2400" dirty="0"/>
              <a:t>)</a:t>
            </a:r>
          </a:p>
          <a:p>
            <a:pPr lvl="1"/>
            <a:endParaRPr lang="en-US" sz="2400" dirty="0"/>
          </a:p>
          <a:p>
            <a:pPr lvl="1"/>
            <a:r>
              <a:rPr lang="en-US" sz="2400" b="1" dirty="0"/>
              <a:t>Useful in practice but know they encode cultural stereotypes</a:t>
            </a:r>
          </a:p>
        </p:txBody>
      </p:sp>
    </p:spTree>
    <p:extLst>
      <p:ext uri="{BB962C8B-B14F-4D97-AF65-F5344CB8AC3E}">
        <p14:creationId xmlns:p14="http://schemas.microsoft.com/office/powerpoint/2010/main" val="3093847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a:t>
            </a:r>
          </a:p>
        </p:txBody>
      </p:sp>
      <p:sp>
        <p:nvSpPr>
          <p:cNvPr id="3" name="Content Placeholder 2"/>
          <p:cNvSpPr>
            <a:spLocks noGrp="1"/>
          </p:cNvSpPr>
          <p:nvPr>
            <p:ph idx="1"/>
          </p:nvPr>
        </p:nvSpPr>
        <p:spPr/>
        <p:txBody>
          <a:bodyPr>
            <a:normAutofit lnSpcReduction="10000"/>
          </a:bodyPr>
          <a:lstStyle/>
          <a:p>
            <a:pPr lvl="1"/>
            <a:r>
              <a:rPr lang="en-US" sz="4000" dirty="0"/>
              <a:t>Instead of </a:t>
            </a:r>
            <a:r>
              <a:rPr lang="en-US" sz="4000" b="1" dirty="0"/>
              <a:t>counting</a:t>
            </a:r>
            <a:r>
              <a:rPr lang="en-US" sz="4000" dirty="0"/>
              <a:t> how often each word </a:t>
            </a:r>
            <a:r>
              <a:rPr lang="en-US" sz="4000" i="1" dirty="0"/>
              <a:t>w</a:t>
            </a:r>
            <a:r>
              <a:rPr lang="en-US" sz="4000" dirty="0"/>
              <a:t> occurs near "</a:t>
            </a:r>
            <a:r>
              <a:rPr lang="en-US" sz="4000" i="1" dirty="0"/>
              <a:t>apricot"</a:t>
            </a:r>
          </a:p>
          <a:p>
            <a:pPr lvl="1"/>
            <a:r>
              <a:rPr lang="en-US" sz="4000" dirty="0"/>
              <a:t>Train a classifier on a binary </a:t>
            </a:r>
            <a:r>
              <a:rPr lang="en-US" sz="4000" b="1" dirty="0"/>
              <a:t>prediction</a:t>
            </a:r>
            <a:r>
              <a:rPr lang="en-US" sz="4000" dirty="0"/>
              <a:t> task:</a:t>
            </a:r>
          </a:p>
          <a:p>
            <a:pPr lvl="2"/>
            <a:r>
              <a:rPr lang="en-US" sz="3200" dirty="0"/>
              <a:t>Is </a:t>
            </a:r>
            <a:r>
              <a:rPr lang="en-US" sz="3200" i="1" dirty="0"/>
              <a:t>w </a:t>
            </a:r>
            <a:r>
              <a:rPr lang="en-US" sz="3200" dirty="0"/>
              <a:t>likely to show up near "</a:t>
            </a:r>
            <a:r>
              <a:rPr lang="en-US" sz="3200" i="1" dirty="0"/>
              <a:t>apricot"</a:t>
            </a:r>
            <a:r>
              <a:rPr lang="en-US" sz="3200" dirty="0"/>
              <a:t>?</a:t>
            </a:r>
          </a:p>
          <a:p>
            <a:pPr lvl="1"/>
            <a:endParaRPr lang="en-US" sz="3600" dirty="0"/>
          </a:p>
          <a:p>
            <a:pPr lvl="1"/>
            <a:r>
              <a:rPr lang="en-US" sz="3600" dirty="0"/>
              <a:t>We don’t actually care about this task</a:t>
            </a:r>
          </a:p>
          <a:p>
            <a:pPr lvl="2"/>
            <a:r>
              <a:rPr lang="en-US" sz="3200" dirty="0"/>
              <a:t>But we'll take the learned classifier weights as the word </a:t>
            </a:r>
            <a:r>
              <a:rPr lang="en-US" sz="3200" dirty="0" err="1"/>
              <a:t>embeddings</a:t>
            </a:r>
            <a:endParaRPr lang="en-US" sz="3200" dirty="0"/>
          </a:p>
          <a:p>
            <a:endParaRPr lang="en-US" dirty="0"/>
          </a:p>
        </p:txBody>
      </p:sp>
    </p:spTree>
    <p:extLst>
      <p:ext uri="{BB962C8B-B14F-4D97-AF65-F5344CB8AC3E}">
        <p14:creationId xmlns:p14="http://schemas.microsoft.com/office/powerpoint/2010/main" val="131135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40472-79BA-A447-9ECC-EDE5274BBB10}"/>
              </a:ext>
            </a:extLst>
          </p:cNvPr>
          <p:cNvSpPr>
            <a:spLocks noGrp="1"/>
          </p:cNvSpPr>
          <p:nvPr>
            <p:ph type="title"/>
          </p:nvPr>
        </p:nvSpPr>
        <p:spPr/>
        <p:txBody>
          <a:bodyPr>
            <a:normAutofit/>
          </a:bodyPr>
          <a:lstStyle/>
          <a:p>
            <a:r>
              <a:rPr lang="en-US" dirty="0"/>
              <a:t>Brilliant insight</a:t>
            </a:r>
          </a:p>
        </p:txBody>
      </p:sp>
      <p:sp>
        <p:nvSpPr>
          <p:cNvPr id="3" name="Content Placeholder 2">
            <a:extLst>
              <a:ext uri="{FF2B5EF4-FFF2-40B4-BE49-F238E27FC236}">
                <a16:creationId xmlns:a16="http://schemas.microsoft.com/office/drawing/2014/main" id="{853E27B6-F21E-174C-B5D3-2D10632EC8BE}"/>
              </a:ext>
            </a:extLst>
          </p:cNvPr>
          <p:cNvSpPr>
            <a:spLocks noGrp="1"/>
          </p:cNvSpPr>
          <p:nvPr>
            <p:ph idx="1"/>
          </p:nvPr>
        </p:nvSpPr>
        <p:spPr/>
        <p:txBody>
          <a:bodyPr>
            <a:normAutofit/>
          </a:bodyPr>
          <a:lstStyle/>
          <a:p>
            <a:pPr marL="460375" indent="-287338">
              <a:buFont typeface="Arial" panose="020B0604020202020204" pitchFamily="34" charset="0"/>
              <a:buChar char="•"/>
            </a:pPr>
            <a:r>
              <a:rPr lang="en-US" sz="3200" dirty="0"/>
              <a:t>Use running text as implicitly supervised training data!</a:t>
            </a:r>
          </a:p>
          <a:p>
            <a:pPr marL="460375" indent="-287338">
              <a:buFont typeface="Arial" panose="020B0604020202020204" pitchFamily="34" charset="0"/>
              <a:buChar char="•"/>
            </a:pPr>
            <a:r>
              <a:rPr lang="en-US" sz="3200" dirty="0"/>
              <a:t>A word </a:t>
            </a:r>
            <a:r>
              <a:rPr lang="en-US" sz="3200" i="1" dirty="0"/>
              <a:t>s </a:t>
            </a:r>
            <a:r>
              <a:rPr lang="en-US" sz="3200" dirty="0"/>
              <a:t>near </a:t>
            </a:r>
            <a:r>
              <a:rPr lang="en-US" sz="3200" i="1" dirty="0"/>
              <a:t>apricot </a:t>
            </a:r>
          </a:p>
          <a:p>
            <a:pPr marL="752983" lvl="1" indent="-287338"/>
            <a:r>
              <a:rPr lang="en-US" sz="3000" dirty="0"/>
              <a:t>Acts as gold ‘correct answer’ to the question </a:t>
            </a:r>
          </a:p>
          <a:p>
            <a:pPr marL="752983" lvl="1" indent="-287338"/>
            <a:r>
              <a:rPr lang="en-US" sz="3000" dirty="0"/>
              <a:t>“Is word </a:t>
            </a:r>
            <a:r>
              <a:rPr lang="en-US" sz="3000" i="1" dirty="0"/>
              <a:t>w </a:t>
            </a:r>
            <a:r>
              <a:rPr lang="en-US" sz="3000" dirty="0"/>
              <a:t>likely to show up near </a:t>
            </a:r>
            <a:r>
              <a:rPr lang="en-US" sz="3000" i="1" dirty="0"/>
              <a:t>apricot</a:t>
            </a:r>
            <a:r>
              <a:rPr lang="en-US" sz="3000" dirty="0"/>
              <a:t>?” </a:t>
            </a:r>
          </a:p>
          <a:p>
            <a:pPr marL="460375" indent="-287338">
              <a:buFont typeface="Arial" panose="020B0604020202020204" pitchFamily="34" charset="0"/>
              <a:buChar char="•"/>
            </a:pPr>
            <a:r>
              <a:rPr lang="en-US" sz="3200" dirty="0"/>
              <a:t>No need for hand-labeled supervision</a:t>
            </a:r>
          </a:p>
          <a:p>
            <a:pPr marL="460375" indent="-287338">
              <a:buFont typeface="Arial" panose="020B0604020202020204" pitchFamily="34" charset="0"/>
              <a:buChar char="•"/>
            </a:pPr>
            <a:r>
              <a:rPr lang="en-US" sz="3200" dirty="0"/>
              <a:t>The idea comes from </a:t>
            </a:r>
            <a:r>
              <a:rPr lang="en-US" sz="3200" b="1" dirty="0"/>
              <a:t>neural language modeling  </a:t>
            </a:r>
            <a:r>
              <a:rPr lang="en-US" sz="3200" dirty="0"/>
              <a:t>(</a:t>
            </a:r>
            <a:r>
              <a:rPr lang="en-US" sz="3200" dirty="0" err="1"/>
              <a:t>Bengio</a:t>
            </a:r>
            <a:r>
              <a:rPr lang="en-US" sz="3200" dirty="0"/>
              <a:t> et al. 2003))</a:t>
            </a:r>
            <a:endParaRPr lang="en-US" sz="3000" b="1" dirty="0"/>
          </a:p>
          <a:p>
            <a:endParaRPr lang="en-US" dirty="0"/>
          </a:p>
        </p:txBody>
      </p:sp>
    </p:spTree>
    <p:extLst>
      <p:ext uri="{BB962C8B-B14F-4D97-AF65-F5344CB8AC3E}">
        <p14:creationId xmlns:p14="http://schemas.microsoft.com/office/powerpoint/2010/main" val="257787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t>Word2Vec: </a:t>
            </a:r>
            <a:r>
              <a:rPr lang="en-US" b="1"/>
              <a:t>Skip-Gram</a:t>
            </a:r>
            <a:r>
              <a:rPr lang="en-US" b="0"/>
              <a:t> Task</a:t>
            </a:r>
            <a:endParaRPr lang="en-US" b="0" dirty="0"/>
          </a:p>
        </p:txBody>
      </p:sp>
      <p:sp>
        <p:nvSpPr>
          <p:cNvPr id="3" name="Content Placeholder 2"/>
          <p:cNvSpPr>
            <a:spLocks noGrp="1"/>
          </p:cNvSpPr>
          <p:nvPr>
            <p:ph idx="1"/>
          </p:nvPr>
        </p:nvSpPr>
        <p:spPr/>
        <p:txBody>
          <a:bodyPr>
            <a:noAutofit/>
          </a:bodyPr>
          <a:lstStyle/>
          <a:p>
            <a:r>
              <a:rPr lang="en-US" sz="2800"/>
              <a:t>Word2vec provides a variety of options. Let's do</a:t>
            </a:r>
          </a:p>
          <a:p>
            <a:pPr lvl="1"/>
            <a:r>
              <a:rPr lang="en-US" sz="2600"/>
              <a:t> "skip-gram with negative sampling" (SGNS)</a:t>
            </a:r>
            <a:endParaRPr lang="en-US" sz="2600" dirty="0"/>
          </a:p>
        </p:txBody>
      </p:sp>
    </p:spTree>
    <p:extLst>
      <p:ext uri="{BB962C8B-B14F-4D97-AF65-F5344CB8AC3E}">
        <p14:creationId xmlns:p14="http://schemas.microsoft.com/office/powerpoint/2010/main" val="1527399119"/>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7559</Words>
  <Application>Microsoft Macintosh PowerPoint</Application>
  <PresentationFormat>Widescreen</PresentationFormat>
  <Paragraphs>530</Paragraphs>
  <Slides>66</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Calibri</vt:lpstr>
      <vt:lpstr>Cambria Math</vt:lpstr>
      <vt:lpstr>Helvetica Light</vt:lpstr>
      <vt:lpstr>Open Sans</vt:lpstr>
      <vt:lpstr>Open Sans SemiBold</vt:lpstr>
      <vt:lpstr>Office Theme</vt:lpstr>
      <vt:lpstr>Vector Semantics part 2</vt:lpstr>
      <vt:lpstr>Tf-idf and PPMI are  sparse representations</vt:lpstr>
      <vt:lpstr>Alternative: dense vectors</vt:lpstr>
      <vt:lpstr>Sparse versus dense vectors</vt:lpstr>
      <vt:lpstr>Dense embeddings you can download!</vt:lpstr>
      <vt:lpstr>Word2vec</vt:lpstr>
      <vt:lpstr>Word2vec</vt:lpstr>
      <vt:lpstr>Brilliant insight</vt:lpstr>
      <vt:lpstr>Word2Vec: Skip-Gram Task</vt:lpstr>
      <vt:lpstr>Skip-gram algorithm</vt:lpstr>
      <vt:lpstr>Skip-Gram Training Data</vt:lpstr>
      <vt:lpstr>Skip-Gram Goal</vt:lpstr>
      <vt:lpstr>How to compute p(+|t,c)?</vt:lpstr>
      <vt:lpstr>Turning dot product into a probability</vt:lpstr>
      <vt:lpstr>Turning dot product into a probability</vt:lpstr>
      <vt:lpstr>Turning dot product into a probability</vt:lpstr>
      <vt:lpstr>For all the context words:</vt:lpstr>
      <vt:lpstr>For all the context words:</vt:lpstr>
      <vt:lpstr>Popping back up</vt:lpstr>
      <vt:lpstr>Skip-Gram Training Data</vt:lpstr>
      <vt:lpstr>Skip-Gram Training</vt:lpstr>
      <vt:lpstr>How many noise words?</vt:lpstr>
      <vt:lpstr>Choosing noise words</vt:lpstr>
      <vt:lpstr>Learning the classifier</vt:lpstr>
      <vt:lpstr>Setup</vt:lpstr>
      <vt:lpstr>Objective Criteria</vt:lpstr>
      <vt:lpstr>Focusing on one target word t:</vt:lpstr>
      <vt:lpstr>PowerPoint Presentation</vt:lpstr>
      <vt:lpstr>Train using gradient descent</vt:lpstr>
      <vt:lpstr>Summary: How to learn word2vec (skip-gram) embeddings</vt:lpstr>
      <vt:lpstr>Evaluating embeddings</vt:lpstr>
      <vt:lpstr>Intrinsic evalation</vt:lpstr>
      <vt:lpstr>Compute correlation</vt:lpstr>
      <vt:lpstr>Properties of embeddings</vt:lpstr>
      <vt:lpstr>How does context window change word emeddings?</vt:lpstr>
      <vt:lpstr>Solving analogies with embeddings</vt:lpstr>
      <vt:lpstr>Vector Arithmetic </vt:lpstr>
      <vt:lpstr>Vector Arithmetic </vt:lpstr>
      <vt:lpstr>Analogy: Embeddings capture relational meaning!</vt:lpstr>
      <vt:lpstr>Vector Arithmetic </vt:lpstr>
      <vt:lpstr>Analogy: Embeddings capture relational meaning!</vt:lpstr>
      <vt:lpstr>Vector Arithmetic </vt:lpstr>
      <vt:lpstr>Vector Arithmetic </vt:lpstr>
      <vt:lpstr>PowerPoint Presentation</vt:lpstr>
      <vt:lpstr>PowerPoint Presentation</vt:lpstr>
      <vt:lpstr>Representing Phrases with vectors</vt:lpstr>
      <vt:lpstr>Analogical reasoning task for phrases </vt:lpstr>
      <vt:lpstr>Vector compositionality</vt:lpstr>
      <vt:lpstr>PowerPoint Presentation</vt:lpstr>
      <vt:lpstr>Embeddings can help study word history!</vt:lpstr>
      <vt:lpstr>Diachronic word embeddings for studying language change!</vt:lpstr>
      <vt:lpstr>Visualizing changes</vt:lpstr>
      <vt:lpstr>Visualizing changes</vt:lpstr>
      <vt:lpstr>The evolution of sentiment words</vt:lpstr>
      <vt:lpstr>Embeddings and bias</vt:lpstr>
      <vt:lpstr>Embeddings reflect cultural bias</vt:lpstr>
      <vt:lpstr>Measuring cultural bias</vt:lpstr>
      <vt:lpstr>Embeddings reflect cultural bias</vt:lpstr>
      <vt:lpstr>Directions</vt:lpstr>
      <vt:lpstr>Embeddings as a window onto history</vt:lpstr>
      <vt:lpstr>History of biased framings of women</vt:lpstr>
      <vt:lpstr>Princeton Trilogy experiments</vt:lpstr>
      <vt:lpstr>Embeddings reflect ethnic stereotypes over time</vt:lpstr>
      <vt:lpstr>Change in linguistic framing 1910-1990</vt:lpstr>
      <vt:lpstr>Changes in framing: adjectives associated with Chinese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 Semantics –part 2</dc:title>
  <dc:creator>Callison-Burch, Christopher</dc:creator>
  <cp:lastModifiedBy>Callison-Burch, Christopher</cp:lastModifiedBy>
  <cp:revision>2</cp:revision>
  <dcterms:created xsi:type="dcterms:W3CDTF">2020-12-03T16:23:12Z</dcterms:created>
  <dcterms:modified xsi:type="dcterms:W3CDTF">2020-12-03T16:23:47Z</dcterms:modified>
</cp:coreProperties>
</file>